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9" r:id="rId2"/>
    <p:sldMasterId id="2147483723" r:id="rId3"/>
  </p:sldMasterIdLst>
  <p:notesMasterIdLst>
    <p:notesMasterId r:id="rId32"/>
  </p:notesMasterIdLst>
  <p:handoutMasterIdLst>
    <p:handoutMasterId r:id="rId33"/>
  </p:handoutMasterIdLst>
  <p:sldIdLst>
    <p:sldId id="468" r:id="rId4"/>
    <p:sldId id="324" r:id="rId5"/>
    <p:sldId id="440" r:id="rId6"/>
    <p:sldId id="325" r:id="rId7"/>
    <p:sldId id="326" r:id="rId8"/>
    <p:sldId id="327" r:id="rId9"/>
    <p:sldId id="330" r:id="rId10"/>
    <p:sldId id="464" r:id="rId11"/>
    <p:sldId id="465" r:id="rId12"/>
    <p:sldId id="466" r:id="rId13"/>
    <p:sldId id="357" r:id="rId14"/>
    <p:sldId id="331" r:id="rId15"/>
    <p:sldId id="467" r:id="rId16"/>
    <p:sldId id="333" r:id="rId17"/>
    <p:sldId id="334" r:id="rId18"/>
    <p:sldId id="359" r:id="rId19"/>
    <p:sldId id="360" r:id="rId20"/>
    <p:sldId id="361" r:id="rId21"/>
    <p:sldId id="362" r:id="rId22"/>
    <p:sldId id="365" r:id="rId23"/>
    <p:sldId id="366" r:id="rId24"/>
    <p:sldId id="367" r:id="rId25"/>
    <p:sldId id="368" r:id="rId26"/>
    <p:sldId id="369" r:id="rId27"/>
    <p:sldId id="374" r:id="rId28"/>
    <p:sldId id="375" r:id="rId29"/>
    <p:sldId id="376" r:id="rId30"/>
    <p:sldId id="377" r:id="rId31"/>
  </p:sldIdLst>
  <p:sldSz cx="9144000" cy="6858000" type="screen4x3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>
          <p15:clr>
            <a:srgbClr val="A4A3A4"/>
          </p15:clr>
        </p15:guide>
        <p15:guide id="2" orient="horz" pos="527">
          <p15:clr>
            <a:srgbClr val="A4A3A4"/>
          </p15:clr>
        </p15:guide>
        <p15:guide id="3" orient="horz" pos="1071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pos="113">
          <p15:clr>
            <a:srgbClr val="A4A3A4"/>
          </p15:clr>
        </p15:guide>
        <p15:guide id="6" pos="204">
          <p15:clr>
            <a:srgbClr val="A4A3A4"/>
          </p15:clr>
        </p15:guide>
        <p15:guide id="7" pos="476">
          <p15:clr>
            <a:srgbClr val="A4A3A4"/>
          </p15:clr>
        </p15:guide>
        <p15:guide id="8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97"/>
    <a:srgbClr val="91A6CD"/>
    <a:srgbClr val="C90019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70784" autoAdjust="0"/>
  </p:normalViewPr>
  <p:slideViewPr>
    <p:cSldViewPr>
      <p:cViewPr varScale="1">
        <p:scale>
          <a:sx n="86" d="100"/>
          <a:sy n="86" d="100"/>
        </p:scale>
        <p:origin x="1354" y="48"/>
      </p:cViewPr>
      <p:guideLst>
        <p:guide orient="horz" pos="1162"/>
        <p:guide orient="horz" pos="527"/>
        <p:guide orient="horz" pos="1071"/>
        <p:guide orient="horz" pos="3884"/>
        <p:guide pos="113"/>
        <p:guide pos="204"/>
        <p:guide pos="4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1" d="100"/>
          <a:sy n="61" d="100"/>
        </p:scale>
        <p:origin x="-3426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739C5-B466-448D-90D6-59CC78E6B81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05143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9C1D0D-D0E9-4E5F-BF0C-E80B1005932B}" type="datetimeFigureOut">
              <a:rPr lang="de-AT" smtClean="0"/>
              <a:t>05.05.2021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11A213-0670-48EF-8948-236A6EB14EF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1788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8064896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3029356378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3816424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2"/>
          </p:nvPr>
        </p:nvSpPr>
        <p:spPr>
          <a:xfrm>
            <a:off x="4788024" y="1988840"/>
            <a:ext cx="3888432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27248678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38816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2060848"/>
            <a:ext cx="7632848" cy="2448272"/>
          </a:xfrm>
          <a:prstGeom prst="rect">
            <a:avLst/>
          </a:prstGeom>
        </p:spPr>
        <p:txBody>
          <a:bodyPr/>
          <a:lstStyle>
            <a:lvl1pPr marL="457200" indent="-457200" algn="l"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Edit Text</a:t>
            </a:r>
          </a:p>
          <a:p>
            <a:endParaRPr lang="de-DE" dirty="0"/>
          </a:p>
          <a:p>
            <a:endParaRPr lang="de-AT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87896"/>
            <a:ext cx="8857108" cy="576808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3200" b="1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EDIT TITLE (e.g. SUMMARY, AGENDA)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701955" y="3984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79512" y="764704"/>
            <a:ext cx="8856984" cy="360040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1600" b="1" baseline="0">
                <a:solidFill>
                  <a:srgbClr val="91A6CD"/>
                </a:solidFill>
              </a:defRPr>
            </a:lvl1pPr>
          </a:lstStyle>
          <a:p>
            <a:pPr lvl="0"/>
            <a:r>
              <a:rPr lang="en-US" dirty="0"/>
              <a:t>Edit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3610917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8064896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2644151352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3816424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2"/>
          </p:nvPr>
        </p:nvSpPr>
        <p:spPr>
          <a:xfrm>
            <a:off x="4788024" y="1988840"/>
            <a:ext cx="3888432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18625742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193" r="160" b="4513"/>
          <a:stretch/>
        </p:blipFill>
        <p:spPr>
          <a:xfrm>
            <a:off x="-1" y="6294429"/>
            <a:ext cx="9144001" cy="5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8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11" r:id="rId2"/>
    <p:sldLayoutId id="2147483722" r:id="rId3"/>
  </p:sldLayoutIdLst>
  <p:transition>
    <p:wipe dir="d"/>
  </p:transition>
  <p:hf hdr="0" ftr="0" dt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93700" indent="-393700" algn="l" defTabSz="876300" rtl="0" fontAlgn="base">
        <a:spcBef>
          <a:spcPct val="20000"/>
        </a:spcBef>
        <a:spcAft>
          <a:spcPct val="0"/>
        </a:spcAft>
        <a:buSzPct val="85000"/>
        <a:buFont typeface="ZopfRautbots2" pitchFamily="18" charset="0"/>
        <a:buBlip>
          <a:blip r:embed="rId6"/>
        </a:buBlip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81050" indent="-38576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2400" b="1">
          <a:solidFill>
            <a:schemeClr val="tx1"/>
          </a:solidFill>
          <a:latin typeface="+mn-lt"/>
        </a:defRPr>
      </a:lvl2pPr>
      <a:lvl3pPr marL="1133475" indent="-350838" algn="l" defTabSz="876300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Blip>
          <a:blip r:embed="rId6"/>
        </a:buBlip>
        <a:defRPr sz="2000" b="1">
          <a:solidFill>
            <a:schemeClr val="tx1"/>
          </a:solidFill>
          <a:latin typeface="+mn-lt"/>
        </a:defRPr>
      </a:lvl3pPr>
      <a:lvl4pPr marL="1425575" indent="-2905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600" b="1">
          <a:solidFill>
            <a:schemeClr val="tx1"/>
          </a:solidFill>
          <a:latin typeface="+mn-lt"/>
        </a:defRPr>
      </a:lvl4pPr>
      <a:lvl5pPr marL="16541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5pPr>
      <a:lvl6pPr marL="21113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6pPr>
      <a:lvl7pPr marL="25685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7pPr>
      <a:lvl8pPr marL="30257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8pPr>
      <a:lvl9pPr marL="34829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ldschirmfoto 2013-12-30 um 17.57.34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2204" cy="6885384"/>
          </a:xfrm>
          <a:prstGeom prst="rect">
            <a:avLst/>
          </a:prstGeom>
        </p:spPr>
      </p:pic>
      <p:pic>
        <p:nvPicPr>
          <p:cNvPr id="4" name="Picture 3" descr="agenda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30"/>
          <a:stretch/>
        </p:blipFill>
        <p:spPr>
          <a:xfrm>
            <a:off x="0" y="6033696"/>
            <a:ext cx="9144000" cy="80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0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hf hdr="0" ftr="0" dt="0"/>
  <p:txStyles>
    <p:title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3600" b="1" baseline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193" r="160" b="4513"/>
          <a:stretch/>
        </p:blipFill>
        <p:spPr>
          <a:xfrm>
            <a:off x="-1" y="6294429"/>
            <a:ext cx="9144001" cy="5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59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ransition>
    <p:wipe dir="d"/>
  </p:transition>
  <p:hf hdr="0" ftr="0" dt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93700" indent="-393700" algn="l" defTabSz="876300" rtl="0" fontAlgn="base">
        <a:spcBef>
          <a:spcPct val="20000"/>
        </a:spcBef>
        <a:spcAft>
          <a:spcPct val="0"/>
        </a:spcAft>
        <a:buSzPct val="85000"/>
        <a:buFont typeface="ZopfRautbots2" pitchFamily="18" charset="0"/>
        <a:buBlip>
          <a:blip r:embed="rId5"/>
        </a:buBlip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81050" indent="-38576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2400" b="1">
          <a:solidFill>
            <a:schemeClr val="tx1"/>
          </a:solidFill>
          <a:latin typeface="+mn-lt"/>
        </a:defRPr>
      </a:lvl2pPr>
      <a:lvl3pPr marL="1133475" indent="-350838" algn="l" defTabSz="876300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Blip>
          <a:blip r:embed="rId5"/>
        </a:buBlip>
        <a:defRPr sz="2000" b="1">
          <a:solidFill>
            <a:schemeClr val="tx1"/>
          </a:solidFill>
          <a:latin typeface="+mn-lt"/>
        </a:defRPr>
      </a:lvl3pPr>
      <a:lvl4pPr marL="1425575" indent="-2905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600" b="1">
          <a:solidFill>
            <a:schemeClr val="tx1"/>
          </a:solidFill>
          <a:latin typeface="+mn-lt"/>
        </a:defRPr>
      </a:lvl4pPr>
      <a:lvl5pPr marL="16541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200" b="1">
          <a:solidFill>
            <a:schemeClr val="tx1"/>
          </a:solidFill>
          <a:latin typeface="+mn-lt"/>
        </a:defRPr>
      </a:lvl5pPr>
      <a:lvl6pPr marL="21113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200" b="1">
          <a:solidFill>
            <a:schemeClr val="tx1"/>
          </a:solidFill>
          <a:latin typeface="+mn-lt"/>
        </a:defRPr>
      </a:lvl6pPr>
      <a:lvl7pPr marL="25685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200" b="1">
          <a:solidFill>
            <a:schemeClr val="tx1"/>
          </a:solidFill>
          <a:latin typeface="+mn-lt"/>
        </a:defRPr>
      </a:lvl7pPr>
      <a:lvl8pPr marL="30257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200" b="1">
          <a:solidFill>
            <a:schemeClr val="tx1"/>
          </a:solidFill>
          <a:latin typeface="+mn-lt"/>
        </a:defRPr>
      </a:lvl8pPr>
      <a:lvl9pPr marL="34829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2ADEA70-6601-4FA3-96AF-D0939EA3B9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A8009-B52E-49AE-94A1-E040DCC263F3}" type="slidenum">
              <a:rPr lang="de-AT" smtClean="0"/>
              <a:pPr/>
              <a:t>1</a:t>
            </a:fld>
            <a:endParaRPr lang="de-AT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4F6EC069-D060-4693-94AD-1C0511FEFFB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25" y="44624"/>
            <a:ext cx="9185064" cy="6860710"/>
          </a:xfrm>
        </p:spPr>
      </p:pic>
    </p:spTree>
    <p:extLst>
      <p:ext uri="{BB962C8B-B14F-4D97-AF65-F5344CB8AC3E}">
        <p14:creationId xmlns:p14="http://schemas.microsoft.com/office/powerpoint/2010/main" val="1407152762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803400" y="4305300"/>
            <a:ext cx="317500" cy="1816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993900" y="5778500"/>
            <a:ext cx="4064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pic>
        <p:nvPicPr>
          <p:cNvPr id="13" name="Picture 4" descr="map U3"/>
          <p:cNvPicPr>
            <a:picLocks noChangeAspect="1" noChangeArrowheads="1"/>
          </p:cNvPicPr>
          <p:nvPr/>
        </p:nvPicPr>
        <p:blipFill>
          <a:blip r:embed="rId2"/>
          <a:srcRect l="2512" t="2708" r="3796" b="17624"/>
          <a:stretch>
            <a:fillRect/>
          </a:stretch>
        </p:blipFill>
        <p:spPr bwMode="auto">
          <a:xfrm>
            <a:off x="1363663" y="908720"/>
            <a:ext cx="6769100" cy="539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454025" y="4235450"/>
            <a:ext cx="2201863" cy="11922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CC0000"/>
                </a:solidFill>
              </a:rPr>
              <a:t>AMERIKA</a:t>
            </a:r>
          </a:p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CC0000"/>
                </a:solidFill>
              </a:rPr>
              <a:t>TIA / EIA 568 </a:t>
            </a:r>
          </a:p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CC0000"/>
                </a:solidFill>
              </a:rPr>
              <a:t>Commercial building</a:t>
            </a:r>
          </a:p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CC0000"/>
                </a:solidFill>
              </a:rPr>
              <a:t>Telecommunications</a:t>
            </a:r>
          </a:p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CC0000"/>
                </a:solidFill>
              </a:rPr>
              <a:t>cabling standard</a:t>
            </a: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5708650" y="3265488"/>
            <a:ext cx="3114675" cy="97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005099"/>
                </a:solidFill>
              </a:rPr>
              <a:t>EUROPA</a:t>
            </a:r>
          </a:p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005099"/>
                </a:solidFill>
              </a:rPr>
              <a:t>EN 50173</a:t>
            </a:r>
          </a:p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005099"/>
                </a:solidFill>
              </a:rPr>
              <a:t>Anwendungsneutrale</a:t>
            </a:r>
          </a:p>
          <a:p>
            <a:pPr defTabSz="762000">
              <a:lnSpc>
                <a:spcPct val="90000"/>
              </a:lnSpc>
            </a:pPr>
            <a:r>
              <a:rPr lang="de-AT" sz="1600" b="1">
                <a:solidFill>
                  <a:srgbClr val="005099"/>
                </a:solidFill>
              </a:rPr>
              <a:t>Kommunikationskabelanlagen</a:t>
            </a:r>
            <a:endParaRPr lang="de-DE" sz="1600" b="1">
              <a:solidFill>
                <a:srgbClr val="005099"/>
              </a:solidFill>
            </a:endParaRPr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3513138" y="715963"/>
            <a:ext cx="1701800" cy="10318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3467100" y="1109663"/>
            <a:ext cx="2373313" cy="971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000000"/>
                </a:solidFill>
              </a:rPr>
              <a:t>INTERNATIONAL</a:t>
            </a:r>
          </a:p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000000"/>
                </a:solidFill>
              </a:rPr>
              <a:t>ISO / IEC 11801</a:t>
            </a:r>
          </a:p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000000"/>
                </a:solidFill>
              </a:rPr>
              <a:t>Generic cabling </a:t>
            </a:r>
          </a:p>
          <a:p>
            <a:pPr defTabSz="762000">
              <a:lnSpc>
                <a:spcPct val="90000"/>
              </a:lnSpc>
            </a:pPr>
            <a:r>
              <a:rPr lang="de-DE" sz="1600" b="1">
                <a:solidFill>
                  <a:srgbClr val="000000"/>
                </a:solidFill>
              </a:rPr>
              <a:t>for customer premises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88913" y="280988"/>
            <a:ext cx="67341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lnSpc>
                <a:spcPct val="80000"/>
              </a:lnSpc>
            </a:pPr>
            <a:r>
              <a:rPr lang="de-AT" sz="2800" b="1">
                <a:solidFill>
                  <a:srgbClr val="005099"/>
                </a:solidFill>
              </a:rPr>
              <a:t>NORMEN : WERELDWIJD</a:t>
            </a:r>
            <a:endParaRPr lang="en-GB" sz="2800" b="1">
              <a:solidFill>
                <a:srgbClr val="005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90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Normen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gestructureerde</a:t>
            </a:r>
            <a:r>
              <a:rPr lang="en-US" dirty="0"/>
              <a:t> </a:t>
            </a:r>
            <a:r>
              <a:rPr lang="en-US" dirty="0" err="1"/>
              <a:t>bekabelingssystemen</a:t>
            </a:r>
            <a:br>
              <a:rPr lang="en-US" dirty="0"/>
            </a:b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/>
              <a:t>Category</a:t>
            </a:r>
            <a:r>
              <a:rPr lang="nl-BE" dirty="0"/>
              <a:t> = component / </a:t>
            </a:r>
            <a:r>
              <a:rPr lang="nl-BE" dirty="0" err="1"/>
              <a:t>Class</a:t>
            </a:r>
            <a:r>
              <a:rPr lang="nl-BE" dirty="0"/>
              <a:t> = installatie</a:t>
            </a:r>
          </a:p>
          <a:p>
            <a:endParaRPr lang="nl-BE" dirty="0"/>
          </a:p>
        </p:txBody>
      </p:sp>
      <p:grpSp>
        <p:nvGrpSpPr>
          <p:cNvPr id="6" name="Groep 5"/>
          <p:cNvGrpSpPr/>
          <p:nvPr/>
        </p:nvGrpSpPr>
        <p:grpSpPr>
          <a:xfrm>
            <a:off x="1186884" y="2492896"/>
            <a:ext cx="2969754" cy="3096344"/>
            <a:chOff x="1954665" y="2239159"/>
            <a:chExt cx="1568934" cy="144945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4665" y="2239159"/>
              <a:ext cx="1568934" cy="1080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kstvak 3"/>
            <p:cNvSpPr txBox="1"/>
            <p:nvPr/>
          </p:nvSpPr>
          <p:spPr>
            <a:xfrm>
              <a:off x="2336617" y="3319279"/>
              <a:ext cx="8226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b="1" dirty="0"/>
                <a:t>Cat 6</a:t>
              </a:r>
              <a:r>
                <a:rPr lang="nl-BE" sz="800" b="1" dirty="0"/>
                <a:t>A</a:t>
              </a:r>
              <a:endParaRPr lang="nl-BE" b="1" dirty="0"/>
            </a:p>
          </p:txBody>
        </p:sp>
      </p:grpSp>
      <p:grpSp>
        <p:nvGrpSpPr>
          <p:cNvPr id="7" name="Groep 6"/>
          <p:cNvGrpSpPr/>
          <p:nvPr/>
        </p:nvGrpSpPr>
        <p:grpSpPr>
          <a:xfrm>
            <a:off x="5098555" y="2368510"/>
            <a:ext cx="2736304" cy="3202434"/>
            <a:chOff x="5292080" y="2098774"/>
            <a:chExt cx="1895475" cy="161925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2098774"/>
              <a:ext cx="1895475" cy="1619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kstvak 4"/>
            <p:cNvSpPr txBox="1"/>
            <p:nvPr/>
          </p:nvSpPr>
          <p:spPr>
            <a:xfrm>
              <a:off x="5871767" y="3319279"/>
              <a:ext cx="74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b="1" dirty="0"/>
                <a:t>Cat 7</a:t>
              </a:r>
            </a:p>
          </p:txBody>
        </p:sp>
      </p:grpSp>
      <p:grpSp>
        <p:nvGrpSpPr>
          <p:cNvPr id="12" name="Groep 11"/>
          <p:cNvGrpSpPr/>
          <p:nvPr/>
        </p:nvGrpSpPr>
        <p:grpSpPr>
          <a:xfrm>
            <a:off x="775928" y="2266049"/>
            <a:ext cx="7704856" cy="2932698"/>
            <a:chOff x="611560" y="2368510"/>
            <a:chExt cx="7704856" cy="2932698"/>
          </a:xfrm>
        </p:grpSpPr>
        <p:sp>
          <p:nvSpPr>
            <p:cNvPr id="11" name="Rechthoek 10"/>
            <p:cNvSpPr/>
            <p:nvPr/>
          </p:nvSpPr>
          <p:spPr bwMode="auto">
            <a:xfrm>
              <a:off x="611560" y="2368510"/>
              <a:ext cx="7704856" cy="293269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B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grpSp>
          <p:nvGrpSpPr>
            <p:cNvPr id="10" name="Groep 9"/>
            <p:cNvGrpSpPr/>
            <p:nvPr/>
          </p:nvGrpSpPr>
          <p:grpSpPr>
            <a:xfrm>
              <a:off x="2538037" y="2426444"/>
              <a:ext cx="3921825" cy="2747005"/>
              <a:chOff x="2538037" y="2426444"/>
              <a:chExt cx="3921825" cy="2747005"/>
            </a:xfrm>
          </p:grpSpPr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3125447" y="1839034"/>
                <a:ext cx="2747005" cy="3921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kstvak 8"/>
              <p:cNvSpPr txBox="1"/>
              <p:nvPr/>
            </p:nvSpPr>
            <p:spPr>
              <a:xfrm>
                <a:off x="3998711" y="4597669"/>
                <a:ext cx="1111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l-BE" b="1" dirty="0"/>
                  <a:t>Class E</a:t>
                </a:r>
                <a:r>
                  <a:rPr lang="nl-BE" sz="1000" b="1" dirty="0"/>
                  <a:t>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818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tab-s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2328863"/>
            <a:ext cx="8866187" cy="23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80975" y="276225"/>
            <a:ext cx="67341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 spc="30" baseline="0">
                <a:solidFill>
                  <a:srgbClr val="0050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9pPr>
          </a:lstStyle>
          <a:p>
            <a:r>
              <a:rPr lang="de-AT" kern="0"/>
              <a:t>NORMERING - 1995</a:t>
            </a:r>
            <a:endParaRPr lang="de-DE" kern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423025" y="2292350"/>
            <a:ext cx="800100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8088313" y="2352675"/>
            <a:ext cx="842962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5" name="Rectangle 6"/>
          <p:cNvSpPr txBox="1">
            <a:spLocks noChangeArrowheads="1"/>
          </p:cNvSpPr>
          <p:nvPr/>
        </p:nvSpPr>
        <p:spPr>
          <a:xfrm>
            <a:off x="323528" y="1216818"/>
            <a:ext cx="8782050" cy="4824413"/>
          </a:xfrm>
          <a:prstGeom prst="rect">
            <a:avLst/>
          </a:prstGeom>
          <a:noFill/>
        </p:spPr>
        <p:txBody>
          <a:bodyPr/>
          <a:lstStyle>
            <a:lvl1pPr marL="393700" indent="-393700" algn="l" defTabSz="876300" rtl="0" fontAlgn="base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Blip>
                <a:blip r:embed="rId3"/>
              </a:buBlip>
              <a:defRPr sz="2400" b="0">
                <a:solidFill>
                  <a:srgbClr val="005397"/>
                </a:solidFill>
                <a:latin typeface="+mn-lt"/>
                <a:ea typeface="+mn-ea"/>
                <a:cs typeface="+mn-cs"/>
              </a:defRPr>
            </a:lvl1pPr>
            <a:lvl2pPr marL="781050" indent="-385763" algn="l" defTabSz="876300" rtl="0" fontAlgn="base">
              <a:spcBef>
                <a:spcPts val="12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  <a:defRPr sz="2000" b="0">
                <a:solidFill>
                  <a:srgbClr val="005397"/>
                </a:solidFill>
                <a:latin typeface="+mn-lt"/>
              </a:defRPr>
            </a:lvl2pPr>
            <a:lvl3pPr marL="1133475" indent="-350838" algn="l" defTabSz="876300" rtl="0" fontAlgn="base">
              <a:spcBef>
                <a:spcPts val="12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  <a:defRPr sz="2000" b="0">
                <a:solidFill>
                  <a:srgbClr val="005397"/>
                </a:solidFill>
                <a:latin typeface="+mn-lt"/>
              </a:defRPr>
            </a:lvl3pPr>
            <a:lvl4pPr marL="1425575" indent="-290513" algn="l" defTabSz="876300" rtl="0" fontAlgn="base">
              <a:spcBef>
                <a:spcPts val="12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  <a:defRPr sz="1800" b="0">
                <a:solidFill>
                  <a:srgbClr val="005397"/>
                </a:solidFill>
                <a:latin typeface="+mn-lt"/>
              </a:defRPr>
            </a:lvl4pPr>
            <a:lvl5pPr marL="1654175" indent="-227013" algn="l" defTabSz="876300" rtl="0" fontAlgn="base">
              <a:spcBef>
                <a:spcPts val="12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  <a:defRPr sz="1800" b="0">
                <a:solidFill>
                  <a:srgbClr val="005397"/>
                </a:solidFill>
                <a:latin typeface="+mn-lt"/>
              </a:defRPr>
            </a:lvl5pPr>
            <a:lvl6pPr marL="2111375" indent="-227013" algn="l" defTabSz="876300" rtl="0" fontAlgn="base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4"/>
              </a:buBlip>
              <a:defRPr sz="1800" b="1">
                <a:solidFill>
                  <a:schemeClr val="tx1"/>
                </a:solidFill>
                <a:latin typeface="+mn-lt"/>
              </a:defRPr>
            </a:lvl6pPr>
            <a:lvl7pPr marL="2568575" indent="-227013" algn="l" defTabSz="876300" rtl="0" fontAlgn="base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4"/>
              </a:buBlip>
              <a:defRPr sz="1800" b="1">
                <a:solidFill>
                  <a:schemeClr val="tx1"/>
                </a:solidFill>
                <a:latin typeface="+mn-lt"/>
              </a:defRPr>
            </a:lvl7pPr>
            <a:lvl8pPr marL="3025775" indent="-227013" algn="l" defTabSz="876300" rtl="0" fontAlgn="base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4"/>
              </a:buBlip>
              <a:defRPr sz="1800" b="1">
                <a:solidFill>
                  <a:schemeClr val="tx1"/>
                </a:solidFill>
                <a:latin typeface="+mn-lt"/>
              </a:defRPr>
            </a:lvl8pPr>
            <a:lvl9pPr marL="3482975" indent="-227013" algn="l" defTabSz="876300" rtl="0" fontAlgn="base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4"/>
              </a:buBlip>
              <a:defRPr sz="18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AT" kern="0" dirty="0" err="1"/>
              <a:t>Internationaal</a:t>
            </a:r>
            <a:r>
              <a:rPr lang="de-AT" kern="0" dirty="0"/>
              <a:t> – Europa – Amerika</a:t>
            </a:r>
            <a:endParaRPr lang="de-DE" kern="0" dirty="0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5591175" y="2390775"/>
            <a:ext cx="2638425" cy="24765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4899025" y="2233613"/>
            <a:ext cx="520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0000"/>
                </a:solidFill>
              </a:rPr>
              <a:t>1995</a:t>
            </a:r>
            <a:endParaRPr lang="de-DE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72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tab-s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2328863"/>
            <a:ext cx="8866187" cy="23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00479" y="276225"/>
            <a:ext cx="67341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 spc="30" baseline="0">
                <a:solidFill>
                  <a:srgbClr val="005099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2pPr>
            <a:lvl3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3pPr>
            <a:lvl4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4pPr>
            <a:lvl5pPr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5099"/>
                </a:solidFill>
                <a:latin typeface="Arial" charset="0"/>
              </a:defRPr>
            </a:lvl9pPr>
          </a:lstStyle>
          <a:p>
            <a:r>
              <a:rPr lang="de-AT" kern="0"/>
              <a:t>NORMERING – 2002</a:t>
            </a:r>
            <a:endParaRPr lang="de-DE" kern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423025" y="2292350"/>
            <a:ext cx="800100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8088313" y="2352675"/>
            <a:ext cx="842962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 txBox="1">
            <a:spLocks noChangeArrowheads="1"/>
          </p:cNvSpPr>
          <p:nvPr/>
        </p:nvSpPr>
        <p:spPr>
          <a:xfrm>
            <a:off x="125396" y="1129505"/>
            <a:ext cx="8782050" cy="4824413"/>
          </a:xfrm>
          <a:prstGeom prst="rect">
            <a:avLst/>
          </a:prstGeom>
          <a:noFill/>
        </p:spPr>
        <p:txBody>
          <a:bodyPr/>
          <a:lstStyle>
            <a:lvl1pPr marL="393700" indent="-393700" algn="l" defTabSz="876300" rtl="0" fontAlgn="base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Blip>
                <a:blip r:embed="rId3"/>
              </a:buBlip>
              <a:defRPr sz="2400" b="0">
                <a:solidFill>
                  <a:srgbClr val="005397"/>
                </a:solidFill>
                <a:latin typeface="+mn-lt"/>
                <a:ea typeface="+mn-ea"/>
                <a:cs typeface="+mn-cs"/>
              </a:defRPr>
            </a:lvl1pPr>
            <a:lvl2pPr marL="781050" indent="-385763" algn="l" defTabSz="876300" rtl="0" fontAlgn="base">
              <a:spcBef>
                <a:spcPts val="12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  <a:defRPr sz="2000" b="0">
                <a:solidFill>
                  <a:srgbClr val="005397"/>
                </a:solidFill>
                <a:latin typeface="+mn-lt"/>
              </a:defRPr>
            </a:lvl2pPr>
            <a:lvl3pPr marL="1133475" indent="-350838" algn="l" defTabSz="876300" rtl="0" fontAlgn="base">
              <a:spcBef>
                <a:spcPts val="12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  <a:defRPr sz="2000" b="0">
                <a:solidFill>
                  <a:srgbClr val="005397"/>
                </a:solidFill>
                <a:latin typeface="+mn-lt"/>
              </a:defRPr>
            </a:lvl3pPr>
            <a:lvl4pPr marL="1425575" indent="-290513" algn="l" defTabSz="876300" rtl="0" fontAlgn="base">
              <a:spcBef>
                <a:spcPts val="12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  <a:defRPr sz="1800" b="0">
                <a:solidFill>
                  <a:srgbClr val="005397"/>
                </a:solidFill>
                <a:latin typeface="+mn-lt"/>
              </a:defRPr>
            </a:lvl4pPr>
            <a:lvl5pPr marL="1654175" indent="-227013" algn="l" defTabSz="876300" rtl="0" fontAlgn="base">
              <a:spcBef>
                <a:spcPts val="1200"/>
              </a:spcBef>
              <a:spcAft>
                <a:spcPct val="0"/>
              </a:spcAft>
              <a:buSzPct val="85000"/>
              <a:buFontTx/>
              <a:buBlip>
                <a:blip r:embed="rId3"/>
              </a:buBlip>
              <a:defRPr sz="1800" b="0">
                <a:solidFill>
                  <a:srgbClr val="005397"/>
                </a:solidFill>
                <a:latin typeface="+mn-lt"/>
              </a:defRPr>
            </a:lvl5pPr>
            <a:lvl6pPr marL="2111375" indent="-227013" algn="l" defTabSz="876300" rtl="0" fontAlgn="base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4"/>
              </a:buBlip>
              <a:defRPr sz="1800" b="1">
                <a:solidFill>
                  <a:schemeClr val="tx1"/>
                </a:solidFill>
                <a:latin typeface="+mn-lt"/>
              </a:defRPr>
            </a:lvl6pPr>
            <a:lvl7pPr marL="2568575" indent="-227013" algn="l" defTabSz="876300" rtl="0" fontAlgn="base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4"/>
              </a:buBlip>
              <a:defRPr sz="1800" b="1">
                <a:solidFill>
                  <a:schemeClr val="tx1"/>
                </a:solidFill>
                <a:latin typeface="+mn-lt"/>
              </a:defRPr>
            </a:lvl7pPr>
            <a:lvl8pPr marL="3025775" indent="-227013" algn="l" defTabSz="876300" rtl="0" fontAlgn="base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4"/>
              </a:buBlip>
              <a:defRPr sz="1800" b="1">
                <a:solidFill>
                  <a:schemeClr val="tx1"/>
                </a:solidFill>
                <a:latin typeface="+mn-lt"/>
              </a:defRPr>
            </a:lvl8pPr>
            <a:lvl9pPr marL="3482975" indent="-227013" algn="l" defTabSz="876300" rtl="0" fontAlgn="base">
              <a:spcBef>
                <a:spcPct val="20000"/>
              </a:spcBef>
              <a:spcAft>
                <a:spcPct val="0"/>
              </a:spcAft>
              <a:buSzPct val="85000"/>
              <a:buBlip>
                <a:blip r:embed="rId4"/>
              </a:buBlip>
              <a:defRPr sz="18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AT" kern="0" dirty="0" err="1"/>
              <a:t>Internationaal</a:t>
            </a:r>
            <a:r>
              <a:rPr lang="de-AT" kern="0" dirty="0"/>
              <a:t> – Europa – Amerika</a:t>
            </a:r>
            <a:endParaRPr lang="de-DE" kern="0" dirty="0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4899025" y="2233613"/>
            <a:ext cx="520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>
                <a:solidFill>
                  <a:srgbClr val="000000"/>
                </a:solidFill>
              </a:rPr>
              <a:t>2002</a:t>
            </a:r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5734050" y="2239963"/>
            <a:ext cx="520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>
                <a:solidFill>
                  <a:srgbClr val="000000"/>
                </a:solidFill>
              </a:rPr>
              <a:t>2002</a:t>
            </a:r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auto">
          <a:xfrm>
            <a:off x="7397750" y="2236788"/>
            <a:ext cx="520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>
                <a:solidFill>
                  <a:srgbClr val="000000"/>
                </a:solidFill>
              </a:rPr>
              <a:t>2002</a:t>
            </a:r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4733925" y="4678363"/>
            <a:ext cx="7477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>
                <a:solidFill>
                  <a:srgbClr val="000000"/>
                </a:solidFill>
              </a:rPr>
              <a:t>strenger</a:t>
            </a:r>
            <a:endParaRPr lang="de-DE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98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tab-s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2328863"/>
            <a:ext cx="8866187" cy="23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>
            <a:spLocks noGrp="1" noChangeArrowheads="1"/>
          </p:cNvSpPr>
          <p:nvPr>
            <p:ph type="title"/>
          </p:nvPr>
        </p:nvSpPr>
        <p:spPr>
          <a:xfrm>
            <a:off x="180975" y="276225"/>
            <a:ext cx="6734175" cy="666750"/>
          </a:xfrm>
        </p:spPr>
        <p:txBody>
          <a:bodyPr/>
          <a:lstStyle/>
          <a:p>
            <a:pPr eaLnBrk="1" hangingPunct="1"/>
            <a:r>
              <a:rPr lang="de-AT" dirty="0"/>
              <a:t>NORMERING 2008 / 2011</a:t>
            </a:r>
            <a:endParaRPr lang="de-DE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6427788" y="2292350"/>
            <a:ext cx="800100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8088313" y="2371725"/>
            <a:ext cx="842962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pic>
        <p:nvPicPr>
          <p:cNvPr id="15" name="Picture 6" descr="tab-s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2336800"/>
            <a:ext cx="8866187" cy="23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79388" y="1190625"/>
            <a:ext cx="8782050" cy="4824413"/>
          </a:xfrm>
          <a:noFill/>
        </p:spPr>
        <p:txBody>
          <a:bodyPr/>
          <a:lstStyle/>
          <a:p>
            <a:pPr eaLnBrk="1" hangingPunct="1"/>
            <a:r>
              <a:rPr lang="de-AT" dirty="0" err="1"/>
              <a:t>Internationaal</a:t>
            </a:r>
            <a:r>
              <a:rPr lang="de-AT" dirty="0"/>
              <a:t> – Europa – Amerika</a:t>
            </a:r>
            <a:endParaRPr lang="de-DE" dirty="0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4899025" y="2233613"/>
            <a:ext cx="520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>
                <a:solidFill>
                  <a:srgbClr val="000000"/>
                </a:solidFill>
              </a:rPr>
              <a:t>1995</a:t>
            </a:r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5734050" y="2239963"/>
            <a:ext cx="520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>
                <a:solidFill>
                  <a:srgbClr val="000000"/>
                </a:solidFill>
              </a:rPr>
              <a:t>2002</a:t>
            </a:r>
            <a:endParaRPr lang="de-DE" sz="1200">
              <a:solidFill>
                <a:srgbClr val="000000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397750" y="2236788"/>
            <a:ext cx="520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200">
                <a:solidFill>
                  <a:srgbClr val="000000"/>
                </a:solidFill>
              </a:rPr>
              <a:t>2002</a:t>
            </a:r>
            <a:endParaRPr lang="de-DE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75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de-AT" dirty="0"/>
              <a:t>NORMERING 2008 / 2011</a:t>
            </a:r>
            <a:endParaRPr lang="de-DE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427788" y="2292350"/>
            <a:ext cx="800100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317110" y="2066925"/>
            <a:ext cx="842962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noFill/>
        </p:spPr>
        <p:txBody>
          <a:bodyPr/>
          <a:lstStyle/>
          <a:p>
            <a:pPr eaLnBrk="1" hangingPunct="1"/>
            <a:r>
              <a:rPr lang="de-AT" dirty="0" err="1"/>
              <a:t>Internationaal</a:t>
            </a:r>
            <a:r>
              <a:rPr lang="de-AT" dirty="0"/>
              <a:t> – Europa – Amerika</a:t>
            </a:r>
            <a:endParaRPr lang="de-DE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91" y="2444749"/>
            <a:ext cx="7277928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de-AT" dirty="0"/>
              <a:t>NORMERING 2016</a:t>
            </a:r>
            <a:endParaRPr lang="de-DE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427788" y="2292350"/>
            <a:ext cx="800100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317110" y="2066925"/>
            <a:ext cx="842962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noFill/>
        </p:spPr>
        <p:txBody>
          <a:bodyPr/>
          <a:lstStyle/>
          <a:p>
            <a:pPr eaLnBrk="1" hangingPunct="1"/>
            <a:r>
              <a:rPr lang="de-AT" dirty="0"/>
              <a:t>Cat.8</a:t>
            </a:r>
          </a:p>
          <a:p>
            <a:pPr lvl="1"/>
            <a:r>
              <a:rPr lang="de-AT" dirty="0" err="1"/>
              <a:t>Frequenties</a:t>
            </a:r>
            <a:r>
              <a:rPr lang="de-AT" dirty="0"/>
              <a:t> tot 2000MHz</a:t>
            </a:r>
          </a:p>
          <a:p>
            <a:pPr lvl="1"/>
            <a:r>
              <a:rPr lang="de-AT" dirty="0" err="1"/>
              <a:t>Snelheid</a:t>
            </a:r>
            <a:r>
              <a:rPr lang="de-AT" dirty="0"/>
              <a:t> tot 40Gb </a:t>
            </a:r>
            <a:r>
              <a:rPr lang="de-AT" dirty="0" err="1"/>
              <a:t>over</a:t>
            </a:r>
            <a:r>
              <a:rPr lang="de-AT" dirty="0"/>
              <a:t> </a:t>
            </a:r>
            <a:r>
              <a:rPr lang="de-AT" dirty="0" err="1"/>
              <a:t>Cu</a:t>
            </a:r>
            <a:r>
              <a:rPr lang="de-AT" dirty="0"/>
              <a:t> (</a:t>
            </a:r>
            <a:r>
              <a:rPr lang="de-AT" dirty="0" err="1"/>
              <a:t>lengte</a:t>
            </a:r>
            <a:r>
              <a:rPr lang="de-AT" dirty="0"/>
              <a:t> 30m)</a:t>
            </a:r>
          </a:p>
          <a:p>
            <a:pPr eaLnBrk="1" hangingPunct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687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de-AT" dirty="0"/>
              <a:t>NORMERING 2016</a:t>
            </a:r>
            <a:endParaRPr lang="de-DE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427788" y="2292350"/>
            <a:ext cx="800100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317110" y="2066925"/>
            <a:ext cx="842962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noFill/>
        </p:spPr>
        <p:txBody>
          <a:bodyPr/>
          <a:lstStyle/>
          <a:p>
            <a:pPr eaLnBrk="1" hangingPunct="1"/>
            <a:r>
              <a:rPr lang="de-AT" dirty="0"/>
              <a:t>Cat.8.1 </a:t>
            </a:r>
            <a:r>
              <a:rPr lang="de-AT" dirty="0" err="1"/>
              <a:t>of</a:t>
            </a:r>
            <a:r>
              <a:rPr lang="de-AT" dirty="0"/>
              <a:t> Class I</a:t>
            </a:r>
          </a:p>
          <a:p>
            <a:pPr lvl="1"/>
            <a:r>
              <a:rPr lang="de-AT" dirty="0" err="1"/>
              <a:t>Gebaseerd</a:t>
            </a:r>
            <a:r>
              <a:rPr lang="de-AT" dirty="0"/>
              <a:t> </a:t>
            </a:r>
            <a:r>
              <a:rPr lang="de-AT" dirty="0" err="1"/>
              <a:t>op</a:t>
            </a:r>
            <a:r>
              <a:rPr lang="de-AT" dirty="0"/>
              <a:t> Cat.6</a:t>
            </a:r>
            <a:r>
              <a:rPr lang="de-AT" sz="1600" dirty="0"/>
              <a:t>A</a:t>
            </a:r>
            <a:endParaRPr lang="de-AT" dirty="0"/>
          </a:p>
          <a:p>
            <a:pPr lvl="1"/>
            <a:r>
              <a:rPr lang="de-AT" dirty="0" err="1"/>
              <a:t>Afgeschermde</a:t>
            </a:r>
            <a:r>
              <a:rPr lang="de-AT" dirty="0"/>
              <a:t> </a:t>
            </a:r>
            <a:r>
              <a:rPr lang="de-AT" dirty="0" err="1"/>
              <a:t>kabel</a:t>
            </a:r>
            <a:endParaRPr lang="de-AT" dirty="0"/>
          </a:p>
          <a:p>
            <a:pPr lvl="1"/>
            <a:r>
              <a:rPr lang="de-AT" dirty="0"/>
              <a:t>RJ45</a:t>
            </a:r>
          </a:p>
          <a:p>
            <a:pPr eaLnBrk="1" hangingPunct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300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de-AT" dirty="0"/>
              <a:t>NORMERING 2016</a:t>
            </a:r>
            <a:endParaRPr lang="de-DE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427788" y="2292350"/>
            <a:ext cx="800100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4317110" y="2066925"/>
            <a:ext cx="842962" cy="24987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noFill/>
        </p:spPr>
        <p:txBody>
          <a:bodyPr/>
          <a:lstStyle/>
          <a:p>
            <a:pPr eaLnBrk="1" hangingPunct="1"/>
            <a:r>
              <a:rPr lang="de-AT" dirty="0"/>
              <a:t>Cat.8.2 </a:t>
            </a:r>
            <a:r>
              <a:rPr lang="de-AT" dirty="0" err="1"/>
              <a:t>of</a:t>
            </a:r>
            <a:r>
              <a:rPr lang="de-AT" dirty="0"/>
              <a:t> Class II</a:t>
            </a:r>
          </a:p>
          <a:p>
            <a:pPr lvl="1"/>
            <a:r>
              <a:rPr lang="de-AT" dirty="0" err="1"/>
              <a:t>Gebaseerd</a:t>
            </a:r>
            <a:r>
              <a:rPr lang="de-AT" dirty="0"/>
              <a:t> </a:t>
            </a:r>
            <a:r>
              <a:rPr lang="de-AT" dirty="0" err="1"/>
              <a:t>op</a:t>
            </a:r>
            <a:r>
              <a:rPr lang="de-AT" dirty="0"/>
              <a:t> Cat.7</a:t>
            </a:r>
            <a:r>
              <a:rPr lang="de-AT" sz="1600" dirty="0"/>
              <a:t>A</a:t>
            </a:r>
            <a:endParaRPr lang="de-AT" dirty="0"/>
          </a:p>
          <a:p>
            <a:pPr lvl="1"/>
            <a:r>
              <a:rPr lang="de-AT" dirty="0" err="1"/>
              <a:t>Afgeschermde</a:t>
            </a:r>
            <a:r>
              <a:rPr lang="de-AT" dirty="0"/>
              <a:t> </a:t>
            </a:r>
            <a:r>
              <a:rPr lang="de-AT" dirty="0" err="1"/>
              <a:t>kabel</a:t>
            </a:r>
            <a:endParaRPr lang="de-AT" dirty="0"/>
          </a:p>
          <a:p>
            <a:pPr lvl="1"/>
            <a:r>
              <a:rPr lang="de-AT" dirty="0"/>
              <a:t>GG45…</a:t>
            </a:r>
          </a:p>
          <a:p>
            <a:pPr eaLnBrk="1" hangingPunct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626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76225"/>
            <a:ext cx="6734175" cy="666750"/>
          </a:xfrm>
        </p:spPr>
        <p:txBody>
          <a:bodyPr/>
          <a:lstStyle/>
          <a:p>
            <a:pPr eaLnBrk="1" hangingPunct="1"/>
            <a:r>
              <a:rPr lang="de-DE"/>
              <a:t>ACTUELE NORMEN</a:t>
            </a:r>
          </a:p>
        </p:txBody>
      </p:sp>
      <p:sp>
        <p:nvSpPr>
          <p:cNvPr id="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088" y="1098551"/>
            <a:ext cx="8789987" cy="485073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sz="1600" dirty="0"/>
              <a:t>EN 50173: </a:t>
            </a:r>
            <a:r>
              <a:rPr lang="de-DE" sz="1600" dirty="0" err="1"/>
              <a:t>Toepassingsonafhankelijke</a:t>
            </a:r>
            <a:r>
              <a:rPr lang="de-DE" sz="1600" dirty="0"/>
              <a:t>   </a:t>
            </a:r>
            <a:br>
              <a:rPr lang="de-DE" sz="1600" dirty="0"/>
            </a:br>
            <a:r>
              <a:rPr lang="de-DE" sz="1600" dirty="0"/>
              <a:t>                  </a:t>
            </a:r>
            <a:r>
              <a:rPr lang="de-DE" sz="1600" dirty="0" err="1"/>
              <a:t>Communicatieinstallaties</a:t>
            </a:r>
            <a:endParaRPr lang="de-DE" sz="1600" dirty="0"/>
          </a:p>
          <a:p>
            <a:pPr lvl="1" eaLnBrk="1" hangingPunct="1">
              <a:lnSpc>
                <a:spcPct val="80000"/>
              </a:lnSpc>
            </a:pPr>
            <a:r>
              <a:rPr lang="de-DE" sz="1400" b="0" dirty="0"/>
              <a:t>Deel 1: </a:t>
            </a:r>
            <a:r>
              <a:rPr lang="de-DE" sz="1400" b="0" dirty="0" err="1"/>
              <a:t>Algemeen</a:t>
            </a:r>
            <a:endParaRPr lang="de-DE" sz="1400" b="0" dirty="0"/>
          </a:p>
          <a:p>
            <a:pPr lvl="1" eaLnBrk="1" hangingPunct="1">
              <a:lnSpc>
                <a:spcPct val="80000"/>
              </a:lnSpc>
            </a:pPr>
            <a:r>
              <a:rPr lang="de-DE" sz="1400" b="0" dirty="0"/>
              <a:t>Deel 2: </a:t>
            </a:r>
            <a:r>
              <a:rPr lang="de-DE" sz="1400" b="0" dirty="0" err="1"/>
              <a:t>Kantoorgebouwen</a:t>
            </a:r>
            <a:r>
              <a:rPr lang="de-DE" sz="1400" b="0" dirty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1400" b="0" dirty="0"/>
              <a:t>Deel 3: Industrie</a:t>
            </a:r>
          </a:p>
          <a:p>
            <a:pPr lvl="1" eaLnBrk="1" hangingPunct="1">
              <a:lnSpc>
                <a:spcPct val="80000"/>
              </a:lnSpc>
            </a:pPr>
            <a:r>
              <a:rPr lang="de-DE" sz="1400" b="0" dirty="0"/>
              <a:t>Deel 4: </a:t>
            </a:r>
            <a:r>
              <a:rPr lang="de-DE" sz="1400" b="0" dirty="0" err="1"/>
              <a:t>Woningen</a:t>
            </a:r>
            <a:endParaRPr lang="de-DE" sz="1400" b="0" dirty="0"/>
          </a:p>
          <a:p>
            <a:pPr lvl="1" eaLnBrk="1" hangingPunct="1">
              <a:lnSpc>
                <a:spcPct val="80000"/>
              </a:lnSpc>
            </a:pPr>
            <a:r>
              <a:rPr lang="de-DE" sz="1400" b="0" dirty="0"/>
              <a:t>Deel 5: Datacenters</a:t>
            </a:r>
          </a:p>
          <a:p>
            <a:pPr lvl="1" eaLnBrk="1" hangingPunct="1">
              <a:lnSpc>
                <a:spcPct val="80000"/>
              </a:lnSpc>
            </a:pPr>
            <a:endParaRPr lang="de-DE" sz="1200" b="0" dirty="0"/>
          </a:p>
          <a:p>
            <a:pPr eaLnBrk="1" hangingPunct="1">
              <a:lnSpc>
                <a:spcPct val="80000"/>
              </a:lnSpc>
            </a:pPr>
            <a:r>
              <a:rPr lang="de-DE" sz="1600" dirty="0"/>
              <a:t>EN 50174: IT – </a:t>
            </a:r>
            <a:r>
              <a:rPr lang="de-DE" sz="1600" dirty="0" err="1"/>
              <a:t>Installatie</a:t>
            </a:r>
            <a:r>
              <a:rPr lang="de-DE" sz="1600" dirty="0"/>
              <a:t> van                   </a:t>
            </a:r>
            <a:br>
              <a:rPr lang="de-DE" sz="1600" dirty="0"/>
            </a:br>
            <a:r>
              <a:rPr lang="de-DE" sz="1600" dirty="0"/>
              <a:t>                  </a:t>
            </a:r>
            <a:r>
              <a:rPr lang="de-DE" sz="1600" dirty="0" err="1"/>
              <a:t>Communicatienetwerken</a:t>
            </a:r>
            <a:endParaRPr lang="de-DE" sz="1600" dirty="0"/>
          </a:p>
          <a:p>
            <a:pPr lvl="1" eaLnBrk="1" hangingPunct="1">
              <a:lnSpc>
                <a:spcPct val="80000"/>
              </a:lnSpc>
            </a:pPr>
            <a:r>
              <a:rPr lang="de-DE" sz="1400" b="0" dirty="0"/>
              <a:t>Deel 1: </a:t>
            </a:r>
            <a:r>
              <a:rPr lang="de-DE" sz="1400" b="0" dirty="0" err="1"/>
              <a:t>Specificaties</a:t>
            </a:r>
            <a:r>
              <a:rPr lang="de-DE" sz="1400" b="0" dirty="0"/>
              <a:t> en </a:t>
            </a:r>
            <a:r>
              <a:rPr lang="de-DE" sz="1400" b="0" dirty="0" err="1"/>
              <a:t>kwaliteitsbewaking</a:t>
            </a:r>
            <a:endParaRPr lang="de-DE" sz="1400" b="0" dirty="0"/>
          </a:p>
          <a:p>
            <a:pPr lvl="1" eaLnBrk="1" hangingPunct="1">
              <a:lnSpc>
                <a:spcPct val="80000"/>
              </a:lnSpc>
            </a:pPr>
            <a:r>
              <a:rPr lang="de-DE" sz="1400" b="0" dirty="0"/>
              <a:t>Deel 2: </a:t>
            </a:r>
            <a:r>
              <a:rPr lang="de-DE" sz="1400" b="0" dirty="0" err="1"/>
              <a:t>Installatieplanning</a:t>
            </a:r>
            <a:r>
              <a:rPr lang="de-DE" sz="1400" b="0" dirty="0"/>
              <a:t> en –</a:t>
            </a:r>
            <a:r>
              <a:rPr lang="de-DE" sz="1400" b="0" dirty="0" err="1"/>
              <a:t>praktijk</a:t>
            </a:r>
            <a:r>
              <a:rPr lang="de-DE" sz="1400" b="0" dirty="0"/>
              <a:t> in </a:t>
            </a:r>
            <a:r>
              <a:rPr lang="de-DE" sz="1400" b="0" dirty="0" err="1"/>
              <a:t>gebouwen</a:t>
            </a:r>
            <a:endParaRPr lang="de-DE" sz="1400" b="0" dirty="0"/>
          </a:p>
          <a:p>
            <a:pPr lvl="1" eaLnBrk="1" hangingPunct="1">
              <a:lnSpc>
                <a:spcPct val="80000"/>
              </a:lnSpc>
            </a:pPr>
            <a:r>
              <a:rPr lang="de-DE" sz="1400" b="0" dirty="0"/>
              <a:t>Deel 3: </a:t>
            </a:r>
            <a:r>
              <a:rPr lang="de-DE" sz="1400" b="0" dirty="0" err="1"/>
              <a:t>Installatieplanning</a:t>
            </a:r>
            <a:r>
              <a:rPr lang="de-DE" sz="1400" b="0" dirty="0"/>
              <a:t> en –</a:t>
            </a:r>
            <a:r>
              <a:rPr lang="de-DE" sz="1400" b="0" dirty="0" err="1"/>
              <a:t>praktijk</a:t>
            </a:r>
            <a:r>
              <a:rPr lang="de-DE" sz="1400" b="0" dirty="0"/>
              <a:t> </a:t>
            </a:r>
            <a:r>
              <a:rPr lang="de-DE" sz="1400" b="0" dirty="0" err="1"/>
              <a:t>buiten</a:t>
            </a:r>
            <a:r>
              <a:rPr lang="de-DE" sz="1400" b="0" dirty="0"/>
              <a:t> </a:t>
            </a:r>
            <a:r>
              <a:rPr lang="de-DE" sz="1400" b="0" dirty="0" err="1"/>
              <a:t>gebouwen</a:t>
            </a:r>
            <a:br>
              <a:rPr lang="de-DE" sz="1400" b="0" dirty="0"/>
            </a:br>
            <a:endParaRPr lang="de-DE" sz="1400" b="0" dirty="0"/>
          </a:p>
          <a:p>
            <a:pPr eaLnBrk="1" hangingPunct="1">
              <a:lnSpc>
                <a:spcPct val="80000"/>
              </a:lnSpc>
            </a:pPr>
            <a:r>
              <a:rPr lang="de-AT" sz="1600" dirty="0"/>
              <a:t>EN 50346: </a:t>
            </a:r>
            <a:r>
              <a:rPr lang="de-DE" sz="1600" dirty="0"/>
              <a:t>IT – </a:t>
            </a:r>
            <a:r>
              <a:rPr lang="de-DE" sz="1600" dirty="0" err="1"/>
              <a:t>Installatie</a:t>
            </a:r>
            <a:r>
              <a:rPr lang="de-DE" sz="1600" dirty="0"/>
              <a:t> van </a:t>
            </a:r>
            <a:r>
              <a:rPr lang="de-DE" sz="1600" dirty="0" err="1"/>
              <a:t>bekabeling</a:t>
            </a:r>
            <a:r>
              <a:rPr lang="de-DE" sz="1600" dirty="0"/>
              <a:t>  – </a:t>
            </a:r>
            <a:br>
              <a:rPr lang="de-DE" sz="1600" dirty="0"/>
            </a:br>
            <a:r>
              <a:rPr lang="de-DE" sz="1600" dirty="0"/>
              <a:t>                  Testen van </a:t>
            </a:r>
            <a:r>
              <a:rPr lang="de-DE" sz="1600" dirty="0" err="1"/>
              <a:t>geïnstalleerde</a:t>
            </a:r>
            <a:r>
              <a:rPr lang="de-DE" sz="1600" dirty="0"/>
              <a:t> </a:t>
            </a:r>
            <a:r>
              <a:rPr lang="de-DE" sz="1600" dirty="0" err="1"/>
              <a:t>bekabeling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13991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8750" y="269081"/>
            <a:ext cx="6734175" cy="855663"/>
          </a:xfrm>
          <a:noFill/>
        </p:spPr>
        <p:txBody>
          <a:bodyPr/>
          <a:lstStyle/>
          <a:p>
            <a:pPr eaLnBrk="1" hangingPunct="1"/>
            <a:r>
              <a:rPr lang="de-DE" dirty="0"/>
              <a:t>HISTORISCHE ONTWIKKELING– </a:t>
            </a:r>
            <a:br>
              <a:rPr lang="de-DE" dirty="0"/>
            </a:br>
            <a:r>
              <a:rPr lang="de-DE" dirty="0"/>
              <a:t>MAX. TRANSMITIESNELHEID</a:t>
            </a:r>
          </a:p>
        </p:txBody>
      </p:sp>
      <p:pic>
        <p:nvPicPr>
          <p:cNvPr id="27" name="Picture 3" descr="Datenratenentwicklu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7750" y="1412205"/>
            <a:ext cx="69850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72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76225"/>
            <a:ext cx="6734175" cy="666750"/>
          </a:xfrm>
        </p:spPr>
        <p:txBody>
          <a:bodyPr/>
          <a:lstStyle/>
          <a:p>
            <a:pPr eaLnBrk="1" hangingPunct="1"/>
            <a:r>
              <a:rPr lang="de-AT"/>
              <a:t>CAT6</a:t>
            </a:r>
            <a:r>
              <a:rPr lang="de-AT" baseline="-25000"/>
              <a:t>A</a:t>
            </a:r>
            <a:r>
              <a:rPr lang="de-AT"/>
              <a:t> / CLASS E</a:t>
            </a:r>
            <a:r>
              <a:rPr lang="de-AT" baseline="-25000"/>
              <a:t>A</a:t>
            </a:r>
            <a:endParaRPr lang="de-DE" baseline="-25000"/>
          </a:p>
        </p:txBody>
      </p:sp>
      <p:sp>
        <p:nvSpPr>
          <p:cNvPr id="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838697"/>
            <a:ext cx="8782050" cy="375054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AT" dirty="0" err="1"/>
              <a:t>Ontwikkeld</a:t>
            </a:r>
            <a:r>
              <a:rPr lang="de-AT" dirty="0"/>
              <a:t> </a:t>
            </a:r>
            <a:r>
              <a:rPr lang="de-AT" dirty="0" err="1"/>
              <a:t>voor</a:t>
            </a:r>
            <a:r>
              <a:rPr lang="de-AT" dirty="0"/>
              <a:t> 10 </a:t>
            </a:r>
            <a:r>
              <a:rPr lang="de-AT" dirty="0" err="1"/>
              <a:t>GBit</a:t>
            </a:r>
            <a:r>
              <a:rPr lang="de-AT" dirty="0"/>
              <a:t>/s </a:t>
            </a:r>
            <a:r>
              <a:rPr lang="de-AT" dirty="0" err="1"/>
              <a:t>toepassingen</a:t>
            </a:r>
            <a:endParaRPr lang="de-AT" dirty="0"/>
          </a:p>
          <a:p>
            <a:pPr eaLnBrk="1" hangingPunct="1">
              <a:lnSpc>
                <a:spcPct val="90000"/>
              </a:lnSpc>
            </a:pPr>
            <a:r>
              <a:rPr lang="de-AT" dirty="0" err="1"/>
              <a:t>Grensfrequentie</a:t>
            </a:r>
            <a:r>
              <a:rPr lang="de-AT" dirty="0"/>
              <a:t>: 500 MHz</a:t>
            </a:r>
          </a:p>
          <a:p>
            <a:pPr eaLnBrk="1" hangingPunct="1">
              <a:lnSpc>
                <a:spcPct val="90000"/>
              </a:lnSpc>
            </a:pPr>
            <a:r>
              <a:rPr lang="de-AT" dirty="0"/>
              <a:t>Alles van </a:t>
            </a:r>
            <a:r>
              <a:rPr lang="de-AT" dirty="0" err="1"/>
              <a:t>één</a:t>
            </a:r>
            <a:r>
              <a:rPr lang="de-AT" dirty="0"/>
              <a:t> </a:t>
            </a:r>
            <a:r>
              <a:rPr lang="de-AT" dirty="0" err="1"/>
              <a:t>producent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de-</a:t>
            </a:r>
            <a:r>
              <a:rPr lang="de-AT" dirty="0" err="1"/>
              <a:t>embedded</a:t>
            </a:r>
            <a:endParaRPr lang="de-AT" dirty="0"/>
          </a:p>
          <a:p>
            <a:pPr marL="0" indent="0" eaLnBrk="1" hangingPunct="1">
              <a:lnSpc>
                <a:spcPct val="90000"/>
              </a:lnSpc>
              <a:buNone/>
            </a:pPr>
            <a:br>
              <a:rPr lang="de-AT" dirty="0"/>
            </a:br>
            <a:r>
              <a:rPr lang="de-AT" dirty="0"/>
              <a:t>						</a:t>
            </a:r>
            <a:r>
              <a:rPr lang="de-AT" dirty="0" err="1"/>
              <a:t>Patchcord</a:t>
            </a:r>
            <a:br>
              <a:rPr lang="de-AT" dirty="0"/>
            </a:br>
            <a:r>
              <a:rPr lang="de-AT" dirty="0"/>
              <a:t>						</a:t>
            </a:r>
            <a:r>
              <a:rPr lang="de-AT" dirty="0" err="1"/>
              <a:t>Patchpanel</a:t>
            </a:r>
            <a:br>
              <a:rPr lang="de-AT" dirty="0"/>
            </a:br>
            <a:r>
              <a:rPr lang="de-AT" dirty="0"/>
              <a:t>						</a:t>
            </a:r>
            <a:r>
              <a:rPr lang="de-AT" dirty="0" err="1"/>
              <a:t>Installatiekabel</a:t>
            </a:r>
            <a:br>
              <a:rPr lang="de-AT" dirty="0"/>
            </a:br>
            <a:r>
              <a:rPr lang="de-AT" dirty="0"/>
              <a:t>						Outlet</a:t>
            </a:r>
            <a:br>
              <a:rPr lang="de-AT" dirty="0"/>
            </a:br>
            <a:r>
              <a:rPr lang="de-AT" dirty="0"/>
              <a:t>						</a:t>
            </a:r>
            <a:r>
              <a:rPr lang="de-AT" dirty="0" err="1"/>
              <a:t>Patchcord</a:t>
            </a:r>
            <a:endParaRPr lang="de-AT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106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876300" y="2028825"/>
          <a:ext cx="75057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" name="Bitmap" r:id="rId3" imgW="7503840" imgH="1484280" progId="Paint.Picture">
                  <p:embed/>
                </p:oleObj>
              </mc:Choice>
              <mc:Fallback>
                <p:oleObj name="Bitmap" r:id="rId3" imgW="7503840" imgH="1484280" progId="Paint.Picture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2028825"/>
                        <a:ext cx="75057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800100" y="3819525"/>
          <a:ext cx="75057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1" name="Bitmap" r:id="rId5" imgW="7503840" imgH="1484280" progId="Paint.Picture">
                  <p:embed/>
                </p:oleObj>
              </mc:Choice>
              <mc:Fallback>
                <p:oleObj name="Bitmap" r:id="rId5" imgW="7503840" imgH="1484280" progId="Paint.Picture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3819525"/>
                        <a:ext cx="75057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7239000" y="1666875"/>
            <a:ext cx="1695450" cy="4038600"/>
          </a:xfrm>
          <a:prstGeom prst="rect">
            <a:avLst/>
          </a:prstGeom>
          <a:solidFill>
            <a:srgbClr val="CECECE"/>
          </a:solidFill>
          <a:ln w="25400">
            <a:solidFill>
              <a:srgbClr val="DADAD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530225" y="22717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530225" y="28051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530225" y="30337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530225" y="35671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34" name="Rectangle 9"/>
          <p:cNvSpPr>
            <a:spLocks noChangeArrowheads="1"/>
          </p:cNvSpPr>
          <p:nvPr/>
        </p:nvSpPr>
        <p:spPr bwMode="auto">
          <a:xfrm>
            <a:off x="530225" y="38719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530225" y="43291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36" name="Rectangle 11"/>
          <p:cNvSpPr>
            <a:spLocks noChangeArrowheads="1"/>
          </p:cNvSpPr>
          <p:nvPr/>
        </p:nvSpPr>
        <p:spPr bwMode="auto">
          <a:xfrm>
            <a:off x="530225" y="45577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530225" y="50911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38" name="AutoShape 13"/>
          <p:cNvSpPr>
            <a:spLocks noChangeArrowheads="1"/>
          </p:cNvSpPr>
          <p:nvPr/>
        </p:nvSpPr>
        <p:spPr bwMode="auto">
          <a:xfrm flipH="1">
            <a:off x="3733800" y="4038600"/>
            <a:ext cx="1447800" cy="304800"/>
          </a:xfrm>
          <a:prstGeom prst="rightArrow">
            <a:avLst>
              <a:gd name="adj1" fmla="val 50000"/>
              <a:gd name="adj2" fmla="val 118838"/>
            </a:avLst>
          </a:prstGeom>
          <a:solidFill>
            <a:schemeClr val="bg2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39" name="AutoShape 14"/>
          <p:cNvSpPr>
            <a:spLocks noChangeArrowheads="1"/>
          </p:cNvSpPr>
          <p:nvPr/>
        </p:nvSpPr>
        <p:spPr bwMode="auto">
          <a:xfrm>
            <a:off x="3848100" y="2254250"/>
            <a:ext cx="1447800" cy="304800"/>
          </a:xfrm>
          <a:prstGeom prst="rightArrow">
            <a:avLst>
              <a:gd name="adj1" fmla="val 50000"/>
              <a:gd name="adj2" fmla="val 118882"/>
            </a:avLst>
          </a:prstGeom>
          <a:solidFill>
            <a:schemeClr val="hlink"/>
          </a:solidFill>
          <a:ln w="254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3705225" y="5422900"/>
            <a:ext cx="1311275" cy="638175"/>
          </a:xfrm>
          <a:prstGeom prst="rect">
            <a:avLst/>
          </a:prstGeom>
          <a:solidFill>
            <a:srgbClr val="969696"/>
          </a:solidFill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AT" sz="1800" b="1">
                <a:solidFill>
                  <a:srgbClr val="000000"/>
                </a:solidFill>
              </a:rPr>
              <a:t> 10 MBit/s</a:t>
            </a:r>
            <a:endParaRPr lang="de-DE" sz="1800" b="1">
              <a:solidFill>
                <a:srgbClr val="000000"/>
              </a:solidFill>
            </a:endParaRPr>
          </a:p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100 MBit/s</a:t>
            </a:r>
          </a:p>
        </p:txBody>
      </p:sp>
      <p:sp>
        <p:nvSpPr>
          <p:cNvPr id="41" name="Rectangle 16"/>
          <p:cNvSpPr>
            <a:spLocks noChangeArrowheads="1"/>
          </p:cNvSpPr>
          <p:nvPr/>
        </p:nvSpPr>
        <p:spPr bwMode="auto">
          <a:xfrm>
            <a:off x="228600" y="1666875"/>
            <a:ext cx="1695450" cy="4038600"/>
          </a:xfrm>
          <a:prstGeom prst="rect">
            <a:avLst/>
          </a:prstGeom>
          <a:solidFill>
            <a:srgbClr val="CECECE"/>
          </a:solidFill>
          <a:ln w="25400">
            <a:solidFill>
              <a:srgbClr val="DADADA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nl-BE">
              <a:solidFill>
                <a:srgbClr val="000000"/>
              </a:solidFill>
            </a:endParaRPr>
          </a:p>
        </p:txBody>
      </p:sp>
      <p:grpSp>
        <p:nvGrpSpPr>
          <p:cNvPr id="42" name="Group 17"/>
          <p:cNvGrpSpPr>
            <a:grpSpLocks/>
          </p:cNvGrpSpPr>
          <p:nvPr/>
        </p:nvGrpSpPr>
        <p:grpSpPr bwMode="auto">
          <a:xfrm>
            <a:off x="7239000" y="1971675"/>
            <a:ext cx="1257300" cy="685800"/>
            <a:chOff x="4560" y="1584"/>
            <a:chExt cx="792" cy="432"/>
          </a:xfrm>
        </p:grpSpPr>
        <p:sp>
          <p:nvSpPr>
            <p:cNvPr id="43" name="AutoShape 18"/>
            <p:cNvSpPr>
              <a:spLocks noChangeArrowheads="1"/>
            </p:cNvSpPr>
            <p:nvPr/>
          </p:nvSpPr>
          <p:spPr bwMode="auto">
            <a:xfrm rot="16200000" flipH="1">
              <a:off x="5002" y="1585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44" name="AutoShape 19"/>
            <p:cNvSpPr>
              <a:spLocks noChangeArrowheads="1"/>
            </p:cNvSpPr>
            <p:nvPr/>
          </p:nvSpPr>
          <p:spPr bwMode="auto">
            <a:xfrm rot="5400000">
              <a:off x="5015" y="1820"/>
              <a:ext cx="188" cy="164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45" name="Line 20"/>
            <p:cNvSpPr>
              <a:spLocks noChangeShapeType="1"/>
            </p:cNvSpPr>
            <p:nvPr/>
          </p:nvSpPr>
          <p:spPr bwMode="auto">
            <a:xfrm>
              <a:off x="5217" y="1678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>
              <a:off x="5217" y="1903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47" name="Rectangle 22"/>
            <p:cNvSpPr>
              <a:spLocks noChangeArrowheads="1"/>
            </p:cNvSpPr>
            <p:nvPr/>
          </p:nvSpPr>
          <p:spPr bwMode="auto">
            <a:xfrm>
              <a:off x="4560" y="1584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48" name="Line 23"/>
            <p:cNvSpPr>
              <a:spLocks noChangeShapeType="1"/>
            </p:cNvSpPr>
            <p:nvPr/>
          </p:nvSpPr>
          <p:spPr bwMode="auto">
            <a:xfrm flipH="1">
              <a:off x="4773" y="1903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49" name="Line 24"/>
            <p:cNvSpPr>
              <a:spLocks noChangeShapeType="1"/>
            </p:cNvSpPr>
            <p:nvPr/>
          </p:nvSpPr>
          <p:spPr bwMode="auto">
            <a:xfrm flipH="1">
              <a:off x="4773" y="1678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50" name="Group 25"/>
          <p:cNvGrpSpPr>
            <a:grpSpLocks/>
          </p:cNvGrpSpPr>
          <p:nvPr/>
        </p:nvGrpSpPr>
        <p:grpSpPr bwMode="auto">
          <a:xfrm>
            <a:off x="7239000" y="2886075"/>
            <a:ext cx="1257300" cy="685800"/>
            <a:chOff x="4560" y="2160"/>
            <a:chExt cx="792" cy="432"/>
          </a:xfrm>
        </p:grpSpPr>
        <p:sp>
          <p:nvSpPr>
            <p:cNvPr id="51" name="AutoShape 26"/>
            <p:cNvSpPr>
              <a:spLocks noChangeArrowheads="1"/>
            </p:cNvSpPr>
            <p:nvPr/>
          </p:nvSpPr>
          <p:spPr bwMode="auto">
            <a:xfrm rot="16200000" flipH="1">
              <a:off x="5002" y="2161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52" name="AutoShape 27"/>
            <p:cNvSpPr>
              <a:spLocks noChangeArrowheads="1"/>
            </p:cNvSpPr>
            <p:nvPr/>
          </p:nvSpPr>
          <p:spPr bwMode="auto">
            <a:xfrm rot="5400000">
              <a:off x="5015" y="2396"/>
              <a:ext cx="188" cy="164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53" name="Line 28"/>
            <p:cNvSpPr>
              <a:spLocks noChangeShapeType="1"/>
            </p:cNvSpPr>
            <p:nvPr/>
          </p:nvSpPr>
          <p:spPr bwMode="auto">
            <a:xfrm>
              <a:off x="5217" y="2254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54" name="Line 29"/>
            <p:cNvSpPr>
              <a:spLocks noChangeShapeType="1"/>
            </p:cNvSpPr>
            <p:nvPr/>
          </p:nvSpPr>
          <p:spPr bwMode="auto">
            <a:xfrm>
              <a:off x="5217" y="2479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55" name="Rectangle 30"/>
            <p:cNvSpPr>
              <a:spLocks noChangeArrowheads="1"/>
            </p:cNvSpPr>
            <p:nvPr/>
          </p:nvSpPr>
          <p:spPr bwMode="auto">
            <a:xfrm>
              <a:off x="4560" y="2160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56" name="Line 31"/>
            <p:cNvSpPr>
              <a:spLocks noChangeShapeType="1"/>
            </p:cNvSpPr>
            <p:nvPr/>
          </p:nvSpPr>
          <p:spPr bwMode="auto">
            <a:xfrm flipH="1">
              <a:off x="4773" y="2479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57" name="Line 32"/>
            <p:cNvSpPr>
              <a:spLocks noChangeShapeType="1"/>
            </p:cNvSpPr>
            <p:nvPr/>
          </p:nvSpPr>
          <p:spPr bwMode="auto">
            <a:xfrm flipH="1">
              <a:off x="4773" y="2254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58" name="Group 33"/>
          <p:cNvGrpSpPr>
            <a:grpSpLocks/>
          </p:cNvGrpSpPr>
          <p:nvPr/>
        </p:nvGrpSpPr>
        <p:grpSpPr bwMode="auto">
          <a:xfrm>
            <a:off x="7239000" y="3800475"/>
            <a:ext cx="1257300" cy="685800"/>
            <a:chOff x="4560" y="2736"/>
            <a:chExt cx="792" cy="432"/>
          </a:xfrm>
        </p:grpSpPr>
        <p:sp>
          <p:nvSpPr>
            <p:cNvPr id="59" name="AutoShape 34"/>
            <p:cNvSpPr>
              <a:spLocks noChangeArrowheads="1"/>
            </p:cNvSpPr>
            <p:nvPr/>
          </p:nvSpPr>
          <p:spPr bwMode="auto">
            <a:xfrm rot="16200000" flipH="1">
              <a:off x="5002" y="2737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60" name="AutoShape 35"/>
            <p:cNvSpPr>
              <a:spLocks noChangeArrowheads="1"/>
            </p:cNvSpPr>
            <p:nvPr/>
          </p:nvSpPr>
          <p:spPr bwMode="auto">
            <a:xfrm rot="5400000">
              <a:off x="5015" y="2972"/>
              <a:ext cx="188" cy="164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61" name="Line 36"/>
            <p:cNvSpPr>
              <a:spLocks noChangeShapeType="1"/>
            </p:cNvSpPr>
            <p:nvPr/>
          </p:nvSpPr>
          <p:spPr bwMode="auto">
            <a:xfrm>
              <a:off x="5217" y="2830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62" name="Line 37"/>
            <p:cNvSpPr>
              <a:spLocks noChangeShapeType="1"/>
            </p:cNvSpPr>
            <p:nvPr/>
          </p:nvSpPr>
          <p:spPr bwMode="auto">
            <a:xfrm>
              <a:off x="5217" y="3055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63" name="Rectangle 38"/>
            <p:cNvSpPr>
              <a:spLocks noChangeArrowheads="1"/>
            </p:cNvSpPr>
            <p:nvPr/>
          </p:nvSpPr>
          <p:spPr bwMode="auto">
            <a:xfrm>
              <a:off x="4560" y="2736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64" name="Line 39"/>
            <p:cNvSpPr>
              <a:spLocks noChangeShapeType="1"/>
            </p:cNvSpPr>
            <p:nvPr/>
          </p:nvSpPr>
          <p:spPr bwMode="auto">
            <a:xfrm flipH="1">
              <a:off x="4773" y="3055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65" name="Line 40"/>
            <p:cNvSpPr>
              <a:spLocks noChangeShapeType="1"/>
            </p:cNvSpPr>
            <p:nvPr/>
          </p:nvSpPr>
          <p:spPr bwMode="auto">
            <a:xfrm flipH="1">
              <a:off x="4773" y="2830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66" name="Group 41"/>
          <p:cNvGrpSpPr>
            <a:grpSpLocks/>
          </p:cNvGrpSpPr>
          <p:nvPr/>
        </p:nvGrpSpPr>
        <p:grpSpPr bwMode="auto">
          <a:xfrm>
            <a:off x="7239000" y="4714875"/>
            <a:ext cx="1257300" cy="685800"/>
            <a:chOff x="4560" y="3312"/>
            <a:chExt cx="792" cy="432"/>
          </a:xfrm>
        </p:grpSpPr>
        <p:sp>
          <p:nvSpPr>
            <p:cNvPr id="67" name="AutoShape 42"/>
            <p:cNvSpPr>
              <a:spLocks noChangeArrowheads="1"/>
            </p:cNvSpPr>
            <p:nvPr/>
          </p:nvSpPr>
          <p:spPr bwMode="auto">
            <a:xfrm rot="16200000" flipH="1">
              <a:off x="5002" y="3313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68" name="AutoShape 43"/>
            <p:cNvSpPr>
              <a:spLocks noChangeArrowheads="1"/>
            </p:cNvSpPr>
            <p:nvPr/>
          </p:nvSpPr>
          <p:spPr bwMode="auto">
            <a:xfrm rot="5400000">
              <a:off x="5015" y="3548"/>
              <a:ext cx="188" cy="164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69" name="Line 44"/>
            <p:cNvSpPr>
              <a:spLocks noChangeShapeType="1"/>
            </p:cNvSpPr>
            <p:nvPr/>
          </p:nvSpPr>
          <p:spPr bwMode="auto">
            <a:xfrm>
              <a:off x="5217" y="3406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70" name="Line 45"/>
            <p:cNvSpPr>
              <a:spLocks noChangeShapeType="1"/>
            </p:cNvSpPr>
            <p:nvPr/>
          </p:nvSpPr>
          <p:spPr bwMode="auto">
            <a:xfrm>
              <a:off x="5217" y="3631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71" name="Rectangle 46"/>
            <p:cNvSpPr>
              <a:spLocks noChangeArrowheads="1"/>
            </p:cNvSpPr>
            <p:nvPr/>
          </p:nvSpPr>
          <p:spPr bwMode="auto">
            <a:xfrm>
              <a:off x="4560" y="3312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72" name="Line 47"/>
            <p:cNvSpPr>
              <a:spLocks noChangeShapeType="1"/>
            </p:cNvSpPr>
            <p:nvPr/>
          </p:nvSpPr>
          <p:spPr bwMode="auto">
            <a:xfrm flipH="1">
              <a:off x="4773" y="3631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73" name="Line 48"/>
            <p:cNvSpPr>
              <a:spLocks noChangeShapeType="1"/>
            </p:cNvSpPr>
            <p:nvPr/>
          </p:nvSpPr>
          <p:spPr bwMode="auto">
            <a:xfrm flipH="1">
              <a:off x="4773" y="3406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74" name="Group 49"/>
          <p:cNvGrpSpPr>
            <a:grpSpLocks/>
          </p:cNvGrpSpPr>
          <p:nvPr/>
        </p:nvGrpSpPr>
        <p:grpSpPr bwMode="auto">
          <a:xfrm>
            <a:off x="576263" y="1971675"/>
            <a:ext cx="1328737" cy="685800"/>
            <a:chOff x="363" y="1584"/>
            <a:chExt cx="837" cy="432"/>
          </a:xfrm>
        </p:grpSpPr>
        <p:sp>
          <p:nvSpPr>
            <p:cNvPr id="75" name="AutoShape 50"/>
            <p:cNvSpPr>
              <a:spLocks noChangeArrowheads="1"/>
            </p:cNvSpPr>
            <p:nvPr/>
          </p:nvSpPr>
          <p:spPr bwMode="auto">
            <a:xfrm rot="5400000">
              <a:off x="570" y="1585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76" name="AutoShape 51"/>
            <p:cNvSpPr>
              <a:spLocks noChangeArrowheads="1"/>
            </p:cNvSpPr>
            <p:nvPr/>
          </p:nvSpPr>
          <p:spPr bwMode="auto">
            <a:xfrm rot="16200000" flipH="1">
              <a:off x="560" y="1821"/>
              <a:ext cx="188" cy="162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77" name="Line 52"/>
            <p:cNvSpPr>
              <a:spLocks noChangeShapeType="1"/>
            </p:cNvSpPr>
            <p:nvPr/>
          </p:nvSpPr>
          <p:spPr bwMode="auto">
            <a:xfrm flipH="1">
              <a:off x="363" y="1678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78" name="Line 53"/>
            <p:cNvSpPr>
              <a:spLocks noChangeShapeType="1"/>
            </p:cNvSpPr>
            <p:nvPr/>
          </p:nvSpPr>
          <p:spPr bwMode="auto">
            <a:xfrm flipH="1">
              <a:off x="363" y="1903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79" name="Rectangle 54"/>
            <p:cNvSpPr>
              <a:spLocks noChangeArrowheads="1"/>
            </p:cNvSpPr>
            <p:nvPr/>
          </p:nvSpPr>
          <p:spPr bwMode="auto">
            <a:xfrm>
              <a:off x="967" y="1584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80" name="Line 55"/>
            <p:cNvSpPr>
              <a:spLocks noChangeShapeType="1"/>
            </p:cNvSpPr>
            <p:nvPr/>
          </p:nvSpPr>
          <p:spPr bwMode="auto">
            <a:xfrm>
              <a:off x="761" y="1903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81" name="Line 56"/>
            <p:cNvSpPr>
              <a:spLocks noChangeShapeType="1"/>
            </p:cNvSpPr>
            <p:nvPr/>
          </p:nvSpPr>
          <p:spPr bwMode="auto">
            <a:xfrm>
              <a:off x="761" y="1678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82" name="Group 57"/>
          <p:cNvGrpSpPr>
            <a:grpSpLocks/>
          </p:cNvGrpSpPr>
          <p:nvPr/>
        </p:nvGrpSpPr>
        <p:grpSpPr bwMode="auto">
          <a:xfrm>
            <a:off x="576263" y="2886075"/>
            <a:ext cx="1328737" cy="685800"/>
            <a:chOff x="363" y="2160"/>
            <a:chExt cx="837" cy="432"/>
          </a:xfrm>
        </p:grpSpPr>
        <p:sp>
          <p:nvSpPr>
            <p:cNvPr id="83" name="AutoShape 58"/>
            <p:cNvSpPr>
              <a:spLocks noChangeArrowheads="1"/>
            </p:cNvSpPr>
            <p:nvPr/>
          </p:nvSpPr>
          <p:spPr bwMode="auto">
            <a:xfrm rot="5400000">
              <a:off x="570" y="2161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84" name="AutoShape 59"/>
            <p:cNvSpPr>
              <a:spLocks noChangeArrowheads="1"/>
            </p:cNvSpPr>
            <p:nvPr/>
          </p:nvSpPr>
          <p:spPr bwMode="auto">
            <a:xfrm rot="16200000" flipH="1">
              <a:off x="560" y="2397"/>
              <a:ext cx="188" cy="162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85" name="Line 60"/>
            <p:cNvSpPr>
              <a:spLocks noChangeShapeType="1"/>
            </p:cNvSpPr>
            <p:nvPr/>
          </p:nvSpPr>
          <p:spPr bwMode="auto">
            <a:xfrm flipH="1">
              <a:off x="363" y="2254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86" name="Line 61"/>
            <p:cNvSpPr>
              <a:spLocks noChangeShapeType="1"/>
            </p:cNvSpPr>
            <p:nvPr/>
          </p:nvSpPr>
          <p:spPr bwMode="auto">
            <a:xfrm flipH="1">
              <a:off x="363" y="2479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87" name="Rectangle 62"/>
            <p:cNvSpPr>
              <a:spLocks noChangeArrowheads="1"/>
            </p:cNvSpPr>
            <p:nvPr/>
          </p:nvSpPr>
          <p:spPr bwMode="auto">
            <a:xfrm>
              <a:off x="967" y="2160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88" name="Line 63"/>
            <p:cNvSpPr>
              <a:spLocks noChangeShapeType="1"/>
            </p:cNvSpPr>
            <p:nvPr/>
          </p:nvSpPr>
          <p:spPr bwMode="auto">
            <a:xfrm>
              <a:off x="761" y="2479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89" name="Line 64"/>
            <p:cNvSpPr>
              <a:spLocks noChangeShapeType="1"/>
            </p:cNvSpPr>
            <p:nvPr/>
          </p:nvSpPr>
          <p:spPr bwMode="auto">
            <a:xfrm>
              <a:off x="761" y="2254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90" name="Group 65"/>
          <p:cNvGrpSpPr>
            <a:grpSpLocks/>
          </p:cNvGrpSpPr>
          <p:nvPr/>
        </p:nvGrpSpPr>
        <p:grpSpPr bwMode="auto">
          <a:xfrm>
            <a:off x="576263" y="3800475"/>
            <a:ext cx="1328737" cy="685800"/>
            <a:chOff x="363" y="2736"/>
            <a:chExt cx="837" cy="432"/>
          </a:xfrm>
        </p:grpSpPr>
        <p:sp>
          <p:nvSpPr>
            <p:cNvPr id="91" name="AutoShape 66"/>
            <p:cNvSpPr>
              <a:spLocks noChangeArrowheads="1"/>
            </p:cNvSpPr>
            <p:nvPr/>
          </p:nvSpPr>
          <p:spPr bwMode="auto">
            <a:xfrm rot="5400000">
              <a:off x="570" y="2737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92" name="AutoShape 67"/>
            <p:cNvSpPr>
              <a:spLocks noChangeArrowheads="1"/>
            </p:cNvSpPr>
            <p:nvPr/>
          </p:nvSpPr>
          <p:spPr bwMode="auto">
            <a:xfrm rot="16200000" flipH="1">
              <a:off x="560" y="2973"/>
              <a:ext cx="188" cy="162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93" name="Line 68"/>
            <p:cNvSpPr>
              <a:spLocks noChangeShapeType="1"/>
            </p:cNvSpPr>
            <p:nvPr/>
          </p:nvSpPr>
          <p:spPr bwMode="auto">
            <a:xfrm flipH="1">
              <a:off x="363" y="2830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94" name="Line 69"/>
            <p:cNvSpPr>
              <a:spLocks noChangeShapeType="1"/>
            </p:cNvSpPr>
            <p:nvPr/>
          </p:nvSpPr>
          <p:spPr bwMode="auto">
            <a:xfrm flipH="1">
              <a:off x="363" y="3055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95" name="Rectangle 70"/>
            <p:cNvSpPr>
              <a:spLocks noChangeArrowheads="1"/>
            </p:cNvSpPr>
            <p:nvPr/>
          </p:nvSpPr>
          <p:spPr bwMode="auto">
            <a:xfrm>
              <a:off x="967" y="2736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96" name="Line 71"/>
            <p:cNvSpPr>
              <a:spLocks noChangeShapeType="1"/>
            </p:cNvSpPr>
            <p:nvPr/>
          </p:nvSpPr>
          <p:spPr bwMode="auto">
            <a:xfrm>
              <a:off x="761" y="3055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97" name="Line 72"/>
            <p:cNvSpPr>
              <a:spLocks noChangeShapeType="1"/>
            </p:cNvSpPr>
            <p:nvPr/>
          </p:nvSpPr>
          <p:spPr bwMode="auto">
            <a:xfrm>
              <a:off x="761" y="2830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98" name="Group 73"/>
          <p:cNvGrpSpPr>
            <a:grpSpLocks/>
          </p:cNvGrpSpPr>
          <p:nvPr/>
        </p:nvGrpSpPr>
        <p:grpSpPr bwMode="auto">
          <a:xfrm>
            <a:off x="576263" y="4714875"/>
            <a:ext cx="1328737" cy="685800"/>
            <a:chOff x="363" y="3312"/>
            <a:chExt cx="837" cy="432"/>
          </a:xfrm>
        </p:grpSpPr>
        <p:sp>
          <p:nvSpPr>
            <p:cNvPr id="99" name="AutoShape 74"/>
            <p:cNvSpPr>
              <a:spLocks noChangeArrowheads="1"/>
            </p:cNvSpPr>
            <p:nvPr/>
          </p:nvSpPr>
          <p:spPr bwMode="auto">
            <a:xfrm rot="5400000">
              <a:off x="570" y="3313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100" name="AutoShape 75"/>
            <p:cNvSpPr>
              <a:spLocks noChangeArrowheads="1"/>
            </p:cNvSpPr>
            <p:nvPr/>
          </p:nvSpPr>
          <p:spPr bwMode="auto">
            <a:xfrm rot="16200000" flipH="1">
              <a:off x="560" y="3549"/>
              <a:ext cx="188" cy="162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101" name="Line 76"/>
            <p:cNvSpPr>
              <a:spLocks noChangeShapeType="1"/>
            </p:cNvSpPr>
            <p:nvPr/>
          </p:nvSpPr>
          <p:spPr bwMode="auto">
            <a:xfrm flipH="1">
              <a:off x="363" y="3406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102" name="Line 77"/>
            <p:cNvSpPr>
              <a:spLocks noChangeShapeType="1"/>
            </p:cNvSpPr>
            <p:nvPr/>
          </p:nvSpPr>
          <p:spPr bwMode="auto">
            <a:xfrm flipH="1">
              <a:off x="363" y="3631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103" name="Rectangle 78"/>
            <p:cNvSpPr>
              <a:spLocks noChangeArrowheads="1"/>
            </p:cNvSpPr>
            <p:nvPr/>
          </p:nvSpPr>
          <p:spPr bwMode="auto">
            <a:xfrm>
              <a:off x="967" y="3312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104" name="Line 79"/>
            <p:cNvSpPr>
              <a:spLocks noChangeShapeType="1"/>
            </p:cNvSpPr>
            <p:nvPr/>
          </p:nvSpPr>
          <p:spPr bwMode="auto">
            <a:xfrm>
              <a:off x="761" y="3631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105" name="Line 80"/>
            <p:cNvSpPr>
              <a:spLocks noChangeShapeType="1"/>
            </p:cNvSpPr>
            <p:nvPr/>
          </p:nvSpPr>
          <p:spPr bwMode="auto">
            <a:xfrm>
              <a:off x="761" y="3406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sp>
        <p:nvSpPr>
          <p:cNvPr id="106" name="Rectangle 81"/>
          <p:cNvSpPr>
            <a:spLocks noChangeArrowheads="1"/>
          </p:cNvSpPr>
          <p:nvPr/>
        </p:nvSpPr>
        <p:spPr bwMode="auto">
          <a:xfrm>
            <a:off x="1520825" y="21193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7" name="Rectangle 82"/>
          <p:cNvSpPr>
            <a:spLocks noChangeArrowheads="1"/>
          </p:cNvSpPr>
          <p:nvPr/>
        </p:nvSpPr>
        <p:spPr bwMode="auto">
          <a:xfrm>
            <a:off x="1520825" y="30337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8" name="Rectangle 83"/>
          <p:cNvSpPr>
            <a:spLocks noChangeArrowheads="1"/>
          </p:cNvSpPr>
          <p:nvPr/>
        </p:nvSpPr>
        <p:spPr bwMode="auto">
          <a:xfrm>
            <a:off x="1520825" y="39481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9" name="Rectangle 84"/>
          <p:cNvSpPr>
            <a:spLocks noChangeArrowheads="1"/>
          </p:cNvSpPr>
          <p:nvPr/>
        </p:nvSpPr>
        <p:spPr bwMode="auto">
          <a:xfrm>
            <a:off x="1520825" y="48625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10" name="Rectangle 85"/>
          <p:cNvSpPr>
            <a:spLocks noChangeArrowheads="1"/>
          </p:cNvSpPr>
          <p:nvPr/>
        </p:nvSpPr>
        <p:spPr bwMode="auto">
          <a:xfrm>
            <a:off x="7235825" y="21193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11" name="Rectangle 86"/>
          <p:cNvSpPr>
            <a:spLocks noChangeArrowheads="1"/>
          </p:cNvSpPr>
          <p:nvPr/>
        </p:nvSpPr>
        <p:spPr bwMode="auto">
          <a:xfrm>
            <a:off x="7235825" y="30337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12" name="Rectangle 87"/>
          <p:cNvSpPr>
            <a:spLocks noChangeArrowheads="1"/>
          </p:cNvSpPr>
          <p:nvPr/>
        </p:nvSpPr>
        <p:spPr bwMode="auto">
          <a:xfrm>
            <a:off x="7235825" y="39481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13" name="Rectangle 88"/>
          <p:cNvSpPr>
            <a:spLocks noChangeArrowheads="1"/>
          </p:cNvSpPr>
          <p:nvPr/>
        </p:nvSpPr>
        <p:spPr bwMode="auto">
          <a:xfrm>
            <a:off x="7235825" y="48625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14" name="Rectangle 89"/>
          <p:cNvSpPr>
            <a:spLocks noChangeArrowheads="1"/>
          </p:cNvSpPr>
          <p:nvPr/>
        </p:nvSpPr>
        <p:spPr bwMode="auto">
          <a:xfrm>
            <a:off x="2438400" y="1760538"/>
            <a:ext cx="8667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Paar 2</a:t>
            </a:r>
          </a:p>
        </p:txBody>
      </p:sp>
      <p:sp>
        <p:nvSpPr>
          <p:cNvPr id="115" name="Rectangle 90"/>
          <p:cNvSpPr>
            <a:spLocks noChangeArrowheads="1"/>
          </p:cNvSpPr>
          <p:nvPr/>
        </p:nvSpPr>
        <p:spPr bwMode="auto">
          <a:xfrm>
            <a:off x="5762625" y="3414713"/>
            <a:ext cx="8667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Paar 1</a:t>
            </a:r>
          </a:p>
        </p:txBody>
      </p:sp>
      <p:sp>
        <p:nvSpPr>
          <p:cNvPr id="116" name="Rectangle 91"/>
          <p:cNvSpPr>
            <a:spLocks noChangeArrowheads="1"/>
          </p:cNvSpPr>
          <p:nvPr/>
        </p:nvSpPr>
        <p:spPr bwMode="auto">
          <a:xfrm>
            <a:off x="2409825" y="3529013"/>
            <a:ext cx="8667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Paar 3</a:t>
            </a:r>
          </a:p>
        </p:txBody>
      </p:sp>
      <p:sp>
        <p:nvSpPr>
          <p:cNvPr id="117" name="Rectangle 92"/>
          <p:cNvSpPr>
            <a:spLocks noChangeArrowheads="1"/>
          </p:cNvSpPr>
          <p:nvPr/>
        </p:nvSpPr>
        <p:spPr bwMode="auto">
          <a:xfrm>
            <a:off x="5791200" y="5167313"/>
            <a:ext cx="8667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Paar 4</a:t>
            </a:r>
          </a:p>
        </p:txBody>
      </p:sp>
      <p:sp>
        <p:nvSpPr>
          <p:cNvPr id="118" name="Rectangle 93"/>
          <p:cNvSpPr>
            <a:spLocks noChangeArrowheads="1"/>
          </p:cNvSpPr>
          <p:nvPr/>
        </p:nvSpPr>
        <p:spPr bwMode="auto">
          <a:xfrm>
            <a:off x="80963" y="395288"/>
            <a:ext cx="578485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19" name="Rectangle 94"/>
          <p:cNvSpPr>
            <a:spLocks noChangeArrowheads="1"/>
          </p:cNvSpPr>
          <p:nvPr/>
        </p:nvSpPr>
        <p:spPr bwMode="auto">
          <a:xfrm>
            <a:off x="149225" y="66675"/>
            <a:ext cx="687705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de-DE" sz="2800" b="1">
                <a:solidFill>
                  <a:srgbClr val="005099"/>
                </a:solidFill>
              </a:rPr>
              <a:t>10/100M BASE-T DATA TRANSMISSION IEEE 802.3u</a:t>
            </a:r>
          </a:p>
        </p:txBody>
      </p:sp>
      <p:sp>
        <p:nvSpPr>
          <p:cNvPr id="120" name="Text Box 95"/>
          <p:cNvSpPr txBox="1">
            <a:spLocks noChangeArrowheads="1"/>
          </p:cNvSpPr>
          <p:nvPr/>
        </p:nvSpPr>
        <p:spPr bwMode="auto">
          <a:xfrm>
            <a:off x="250825" y="29035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4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1" name="Text Box 96"/>
          <p:cNvSpPr txBox="1">
            <a:spLocks noChangeArrowheads="1"/>
          </p:cNvSpPr>
          <p:nvPr/>
        </p:nvSpPr>
        <p:spPr bwMode="auto">
          <a:xfrm>
            <a:off x="250825" y="32464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5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2" name="Text Box 97"/>
          <p:cNvSpPr txBox="1">
            <a:spLocks noChangeArrowheads="1"/>
          </p:cNvSpPr>
          <p:nvPr/>
        </p:nvSpPr>
        <p:spPr bwMode="auto">
          <a:xfrm>
            <a:off x="250825" y="38385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3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3" name="Text Box 98"/>
          <p:cNvSpPr txBox="1">
            <a:spLocks noChangeArrowheads="1"/>
          </p:cNvSpPr>
          <p:nvPr/>
        </p:nvSpPr>
        <p:spPr bwMode="auto">
          <a:xfrm>
            <a:off x="250825" y="41814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6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4" name="Text Box 99"/>
          <p:cNvSpPr txBox="1">
            <a:spLocks noChangeArrowheads="1"/>
          </p:cNvSpPr>
          <p:nvPr/>
        </p:nvSpPr>
        <p:spPr bwMode="auto">
          <a:xfrm>
            <a:off x="250825" y="196691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1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5" name="Text Box 100"/>
          <p:cNvSpPr txBox="1">
            <a:spLocks noChangeArrowheads="1"/>
          </p:cNvSpPr>
          <p:nvPr/>
        </p:nvSpPr>
        <p:spPr bwMode="auto">
          <a:xfrm>
            <a:off x="250825" y="230981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2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6" name="Text Box 101"/>
          <p:cNvSpPr txBox="1">
            <a:spLocks noChangeArrowheads="1"/>
          </p:cNvSpPr>
          <p:nvPr/>
        </p:nvSpPr>
        <p:spPr bwMode="auto">
          <a:xfrm>
            <a:off x="257175" y="47037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7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7" name="Text Box 102"/>
          <p:cNvSpPr txBox="1">
            <a:spLocks noChangeArrowheads="1"/>
          </p:cNvSpPr>
          <p:nvPr/>
        </p:nvSpPr>
        <p:spPr bwMode="auto">
          <a:xfrm>
            <a:off x="257175" y="50466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8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8" name="Text Box 103"/>
          <p:cNvSpPr txBox="1">
            <a:spLocks noChangeArrowheads="1"/>
          </p:cNvSpPr>
          <p:nvPr/>
        </p:nvSpPr>
        <p:spPr bwMode="auto">
          <a:xfrm>
            <a:off x="8604250" y="29035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4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9" name="Text Box 104"/>
          <p:cNvSpPr txBox="1">
            <a:spLocks noChangeArrowheads="1"/>
          </p:cNvSpPr>
          <p:nvPr/>
        </p:nvSpPr>
        <p:spPr bwMode="auto">
          <a:xfrm>
            <a:off x="8604250" y="32464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5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30" name="Text Box 105"/>
          <p:cNvSpPr txBox="1">
            <a:spLocks noChangeArrowheads="1"/>
          </p:cNvSpPr>
          <p:nvPr/>
        </p:nvSpPr>
        <p:spPr bwMode="auto">
          <a:xfrm>
            <a:off x="8604250" y="38385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3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31" name="Text Box 106"/>
          <p:cNvSpPr txBox="1">
            <a:spLocks noChangeArrowheads="1"/>
          </p:cNvSpPr>
          <p:nvPr/>
        </p:nvSpPr>
        <p:spPr bwMode="auto">
          <a:xfrm>
            <a:off x="8604250" y="41814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6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32" name="Text Box 107"/>
          <p:cNvSpPr txBox="1">
            <a:spLocks noChangeArrowheads="1"/>
          </p:cNvSpPr>
          <p:nvPr/>
        </p:nvSpPr>
        <p:spPr bwMode="auto">
          <a:xfrm>
            <a:off x="8604250" y="196691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1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33" name="Text Box 108"/>
          <p:cNvSpPr txBox="1">
            <a:spLocks noChangeArrowheads="1"/>
          </p:cNvSpPr>
          <p:nvPr/>
        </p:nvSpPr>
        <p:spPr bwMode="auto">
          <a:xfrm>
            <a:off x="8604250" y="230981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2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34" name="Text Box 109"/>
          <p:cNvSpPr txBox="1">
            <a:spLocks noChangeArrowheads="1"/>
          </p:cNvSpPr>
          <p:nvPr/>
        </p:nvSpPr>
        <p:spPr bwMode="auto">
          <a:xfrm>
            <a:off x="8610600" y="47037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7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35" name="Text Box 110"/>
          <p:cNvSpPr txBox="1">
            <a:spLocks noChangeArrowheads="1"/>
          </p:cNvSpPr>
          <p:nvPr/>
        </p:nvSpPr>
        <p:spPr bwMode="auto">
          <a:xfrm>
            <a:off x="8610600" y="50466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8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36" name="Rectangle 111"/>
          <p:cNvSpPr>
            <a:spLocks noChangeArrowheads="1"/>
          </p:cNvSpPr>
          <p:nvPr/>
        </p:nvSpPr>
        <p:spPr bwMode="auto">
          <a:xfrm>
            <a:off x="3635375" y="1243013"/>
            <a:ext cx="1584325" cy="363537"/>
          </a:xfrm>
          <a:prstGeom prst="rect">
            <a:avLst/>
          </a:prstGeom>
          <a:solidFill>
            <a:srgbClr val="969696"/>
          </a:solidFill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1" hangingPunct="1"/>
            <a:r>
              <a:rPr lang="de-DE" sz="1800" b="1">
                <a:solidFill>
                  <a:srgbClr val="000000"/>
                </a:solidFill>
              </a:rPr>
              <a:t>Half-Duplex</a:t>
            </a:r>
          </a:p>
        </p:txBody>
      </p:sp>
    </p:spTree>
    <p:extLst>
      <p:ext uri="{BB962C8B-B14F-4D97-AF65-F5344CB8AC3E}">
        <p14:creationId xmlns:p14="http://schemas.microsoft.com/office/powerpoint/2010/main" val="290776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876300" y="2028825"/>
          <a:ext cx="75057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" name="Bitmap" r:id="rId3" imgW="7503840" imgH="1484280" progId="Paint.Picture">
                  <p:embed/>
                </p:oleObj>
              </mc:Choice>
              <mc:Fallback>
                <p:oleObj name="Bitmap" r:id="rId3" imgW="7503840" imgH="1484280" progId="Paint.Picture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2028825"/>
                        <a:ext cx="75057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800100" y="3819525"/>
          <a:ext cx="75057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" name="Bitmap" r:id="rId5" imgW="7503840" imgH="1484280" progId="Paint.Picture">
                  <p:embed/>
                </p:oleObj>
              </mc:Choice>
              <mc:Fallback>
                <p:oleObj name="Bitmap" r:id="rId5" imgW="7503840" imgH="1484280" progId="Paint.Picture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3819525"/>
                        <a:ext cx="75057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7239000" y="1666875"/>
            <a:ext cx="1695450" cy="4038600"/>
          </a:xfrm>
          <a:prstGeom prst="rect">
            <a:avLst/>
          </a:prstGeom>
          <a:solidFill>
            <a:srgbClr val="CECECE"/>
          </a:solidFill>
          <a:ln w="25400">
            <a:solidFill>
              <a:srgbClr val="DADAD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530225" y="22717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530225" y="28051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530225" y="30337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530225" y="35671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530225" y="38719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530225" y="43291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530225" y="45577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530225" y="5091113"/>
            <a:ext cx="3079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 i="1">
                <a:solidFill>
                  <a:srgbClr val="000000"/>
                </a:solidFill>
              </a:rPr>
              <a:t>8</a:t>
            </a:r>
          </a:p>
        </p:txBody>
      </p:sp>
      <p:grpSp>
        <p:nvGrpSpPr>
          <p:cNvPr id="21" name="Group 13"/>
          <p:cNvGrpSpPr>
            <a:grpSpLocks/>
          </p:cNvGrpSpPr>
          <p:nvPr/>
        </p:nvGrpSpPr>
        <p:grpSpPr bwMode="auto">
          <a:xfrm>
            <a:off x="3733800" y="3857625"/>
            <a:ext cx="1524000" cy="609600"/>
            <a:chOff x="2088" y="2772"/>
            <a:chExt cx="960" cy="384"/>
          </a:xfrm>
        </p:grpSpPr>
        <p:sp>
          <p:nvSpPr>
            <p:cNvPr id="22" name="AutoShape 14"/>
            <p:cNvSpPr>
              <a:spLocks noChangeArrowheads="1"/>
            </p:cNvSpPr>
            <p:nvPr/>
          </p:nvSpPr>
          <p:spPr bwMode="auto">
            <a:xfrm>
              <a:off x="2136" y="2772"/>
              <a:ext cx="912" cy="192"/>
            </a:xfrm>
            <a:prstGeom prst="rightArrow">
              <a:avLst>
                <a:gd name="adj1" fmla="val 50000"/>
                <a:gd name="adj2" fmla="val 118882"/>
              </a:avLst>
            </a:prstGeom>
            <a:solidFill>
              <a:schemeClr val="hlink"/>
            </a:solidFill>
            <a:ln w="254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23" name="AutoShape 15"/>
            <p:cNvSpPr>
              <a:spLocks noChangeArrowheads="1"/>
            </p:cNvSpPr>
            <p:nvPr/>
          </p:nvSpPr>
          <p:spPr bwMode="auto">
            <a:xfrm flipH="1">
              <a:off x="2088" y="2964"/>
              <a:ext cx="912" cy="192"/>
            </a:xfrm>
            <a:prstGeom prst="rightArrow">
              <a:avLst>
                <a:gd name="adj1" fmla="val 50000"/>
                <a:gd name="adj2" fmla="val 118838"/>
              </a:avLst>
            </a:prstGeom>
            <a:solidFill>
              <a:schemeClr val="bg2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</p:grp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3771900" y="2771775"/>
            <a:ext cx="1524000" cy="609600"/>
            <a:chOff x="2112" y="2088"/>
            <a:chExt cx="960" cy="384"/>
          </a:xfrm>
        </p:grpSpPr>
        <p:sp>
          <p:nvSpPr>
            <p:cNvPr id="25" name="AutoShape 17"/>
            <p:cNvSpPr>
              <a:spLocks noChangeArrowheads="1"/>
            </p:cNvSpPr>
            <p:nvPr/>
          </p:nvSpPr>
          <p:spPr bwMode="auto">
            <a:xfrm>
              <a:off x="2160" y="2088"/>
              <a:ext cx="912" cy="192"/>
            </a:xfrm>
            <a:prstGeom prst="rightArrow">
              <a:avLst>
                <a:gd name="adj1" fmla="val 50000"/>
                <a:gd name="adj2" fmla="val 118882"/>
              </a:avLst>
            </a:prstGeom>
            <a:solidFill>
              <a:schemeClr val="hlink"/>
            </a:solidFill>
            <a:ln w="254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26" name="AutoShape 18"/>
            <p:cNvSpPr>
              <a:spLocks noChangeArrowheads="1"/>
            </p:cNvSpPr>
            <p:nvPr/>
          </p:nvSpPr>
          <p:spPr bwMode="auto">
            <a:xfrm flipH="1">
              <a:off x="2112" y="2280"/>
              <a:ext cx="912" cy="192"/>
            </a:xfrm>
            <a:prstGeom prst="rightArrow">
              <a:avLst>
                <a:gd name="adj1" fmla="val 50000"/>
                <a:gd name="adj2" fmla="val 118838"/>
              </a:avLst>
            </a:prstGeom>
            <a:solidFill>
              <a:schemeClr val="bg2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</p:grpSp>
      <p:grpSp>
        <p:nvGrpSpPr>
          <p:cNvPr id="27" name="Group 19"/>
          <p:cNvGrpSpPr>
            <a:grpSpLocks/>
          </p:cNvGrpSpPr>
          <p:nvPr/>
        </p:nvGrpSpPr>
        <p:grpSpPr bwMode="auto">
          <a:xfrm>
            <a:off x="3733800" y="2047875"/>
            <a:ext cx="1524000" cy="609600"/>
            <a:chOff x="2088" y="1632"/>
            <a:chExt cx="960" cy="384"/>
          </a:xfrm>
        </p:grpSpPr>
        <p:sp>
          <p:nvSpPr>
            <p:cNvPr id="28" name="AutoShape 20"/>
            <p:cNvSpPr>
              <a:spLocks noChangeArrowheads="1"/>
            </p:cNvSpPr>
            <p:nvPr/>
          </p:nvSpPr>
          <p:spPr bwMode="auto">
            <a:xfrm>
              <a:off x="2136" y="1632"/>
              <a:ext cx="912" cy="192"/>
            </a:xfrm>
            <a:prstGeom prst="rightArrow">
              <a:avLst>
                <a:gd name="adj1" fmla="val 50000"/>
                <a:gd name="adj2" fmla="val 118882"/>
              </a:avLst>
            </a:prstGeom>
            <a:solidFill>
              <a:schemeClr val="hlink"/>
            </a:solidFill>
            <a:ln w="254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29" name="AutoShape 21"/>
            <p:cNvSpPr>
              <a:spLocks noChangeArrowheads="1"/>
            </p:cNvSpPr>
            <p:nvPr/>
          </p:nvSpPr>
          <p:spPr bwMode="auto">
            <a:xfrm flipH="1">
              <a:off x="2088" y="1824"/>
              <a:ext cx="912" cy="192"/>
            </a:xfrm>
            <a:prstGeom prst="rightArrow">
              <a:avLst>
                <a:gd name="adj1" fmla="val 50000"/>
                <a:gd name="adj2" fmla="val 118838"/>
              </a:avLst>
            </a:prstGeom>
            <a:solidFill>
              <a:schemeClr val="bg2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</p:grpSp>
      <p:grpSp>
        <p:nvGrpSpPr>
          <p:cNvPr id="30" name="Group 22"/>
          <p:cNvGrpSpPr>
            <a:grpSpLocks/>
          </p:cNvGrpSpPr>
          <p:nvPr/>
        </p:nvGrpSpPr>
        <p:grpSpPr bwMode="auto">
          <a:xfrm>
            <a:off x="3733800" y="4543425"/>
            <a:ext cx="1524000" cy="609600"/>
            <a:chOff x="2088" y="3204"/>
            <a:chExt cx="960" cy="384"/>
          </a:xfrm>
        </p:grpSpPr>
        <p:sp>
          <p:nvSpPr>
            <p:cNvPr id="31" name="AutoShape 23"/>
            <p:cNvSpPr>
              <a:spLocks noChangeArrowheads="1"/>
            </p:cNvSpPr>
            <p:nvPr/>
          </p:nvSpPr>
          <p:spPr bwMode="auto">
            <a:xfrm>
              <a:off x="2136" y="3204"/>
              <a:ext cx="912" cy="192"/>
            </a:xfrm>
            <a:prstGeom prst="rightArrow">
              <a:avLst>
                <a:gd name="adj1" fmla="val 50000"/>
                <a:gd name="adj2" fmla="val 118882"/>
              </a:avLst>
            </a:prstGeom>
            <a:solidFill>
              <a:schemeClr val="hlink"/>
            </a:solidFill>
            <a:ln w="254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32" name="AutoShape 24"/>
            <p:cNvSpPr>
              <a:spLocks noChangeArrowheads="1"/>
            </p:cNvSpPr>
            <p:nvPr/>
          </p:nvSpPr>
          <p:spPr bwMode="auto">
            <a:xfrm flipH="1">
              <a:off x="2088" y="3396"/>
              <a:ext cx="912" cy="192"/>
            </a:xfrm>
            <a:prstGeom prst="rightArrow">
              <a:avLst>
                <a:gd name="adj1" fmla="val 50000"/>
                <a:gd name="adj2" fmla="val 118838"/>
              </a:avLst>
            </a:prstGeom>
            <a:solidFill>
              <a:schemeClr val="bg2"/>
            </a:solidFill>
            <a:ln w="254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</p:grpSp>
      <p:sp>
        <p:nvSpPr>
          <p:cNvPr id="33" name="Rectangle 25"/>
          <p:cNvSpPr>
            <a:spLocks noChangeArrowheads="1"/>
          </p:cNvSpPr>
          <p:nvPr/>
        </p:nvSpPr>
        <p:spPr bwMode="auto">
          <a:xfrm>
            <a:off x="3705225" y="5646738"/>
            <a:ext cx="1628775" cy="363537"/>
          </a:xfrm>
          <a:prstGeom prst="rect">
            <a:avLst/>
          </a:prstGeom>
          <a:solidFill>
            <a:srgbClr val="969696"/>
          </a:solidFill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4x 250 MBit/s</a:t>
            </a:r>
          </a:p>
        </p:txBody>
      </p:sp>
      <p:sp>
        <p:nvSpPr>
          <p:cNvPr id="34" name="Rectangle 26"/>
          <p:cNvSpPr>
            <a:spLocks noChangeArrowheads="1"/>
          </p:cNvSpPr>
          <p:nvPr/>
        </p:nvSpPr>
        <p:spPr bwMode="auto">
          <a:xfrm>
            <a:off x="228600" y="1666875"/>
            <a:ext cx="1695450" cy="4038600"/>
          </a:xfrm>
          <a:prstGeom prst="rect">
            <a:avLst/>
          </a:prstGeom>
          <a:solidFill>
            <a:srgbClr val="CECECE"/>
          </a:solidFill>
          <a:ln w="25400">
            <a:solidFill>
              <a:srgbClr val="DADAD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grpSp>
        <p:nvGrpSpPr>
          <p:cNvPr id="35" name="Group 27"/>
          <p:cNvGrpSpPr>
            <a:grpSpLocks/>
          </p:cNvGrpSpPr>
          <p:nvPr/>
        </p:nvGrpSpPr>
        <p:grpSpPr bwMode="auto">
          <a:xfrm>
            <a:off x="7239000" y="1971675"/>
            <a:ext cx="1257300" cy="685800"/>
            <a:chOff x="4560" y="1584"/>
            <a:chExt cx="792" cy="432"/>
          </a:xfrm>
        </p:grpSpPr>
        <p:sp>
          <p:nvSpPr>
            <p:cNvPr id="36" name="AutoShape 28"/>
            <p:cNvSpPr>
              <a:spLocks noChangeArrowheads="1"/>
            </p:cNvSpPr>
            <p:nvPr/>
          </p:nvSpPr>
          <p:spPr bwMode="auto">
            <a:xfrm rot="16200000" flipH="1">
              <a:off x="5002" y="1585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37" name="AutoShape 29"/>
            <p:cNvSpPr>
              <a:spLocks noChangeArrowheads="1"/>
            </p:cNvSpPr>
            <p:nvPr/>
          </p:nvSpPr>
          <p:spPr bwMode="auto">
            <a:xfrm rot="5400000">
              <a:off x="5015" y="1820"/>
              <a:ext cx="188" cy="164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38" name="Line 30"/>
            <p:cNvSpPr>
              <a:spLocks noChangeShapeType="1"/>
            </p:cNvSpPr>
            <p:nvPr/>
          </p:nvSpPr>
          <p:spPr bwMode="auto">
            <a:xfrm>
              <a:off x="5217" y="1678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39" name="Line 31"/>
            <p:cNvSpPr>
              <a:spLocks noChangeShapeType="1"/>
            </p:cNvSpPr>
            <p:nvPr/>
          </p:nvSpPr>
          <p:spPr bwMode="auto">
            <a:xfrm>
              <a:off x="5217" y="1903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40" name="Rectangle 32"/>
            <p:cNvSpPr>
              <a:spLocks noChangeArrowheads="1"/>
            </p:cNvSpPr>
            <p:nvPr/>
          </p:nvSpPr>
          <p:spPr bwMode="auto">
            <a:xfrm>
              <a:off x="4560" y="1584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41" name="Line 33"/>
            <p:cNvSpPr>
              <a:spLocks noChangeShapeType="1"/>
            </p:cNvSpPr>
            <p:nvPr/>
          </p:nvSpPr>
          <p:spPr bwMode="auto">
            <a:xfrm flipH="1">
              <a:off x="4773" y="1903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42" name="Line 34"/>
            <p:cNvSpPr>
              <a:spLocks noChangeShapeType="1"/>
            </p:cNvSpPr>
            <p:nvPr/>
          </p:nvSpPr>
          <p:spPr bwMode="auto">
            <a:xfrm flipH="1">
              <a:off x="4773" y="1678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43" name="Group 35"/>
          <p:cNvGrpSpPr>
            <a:grpSpLocks/>
          </p:cNvGrpSpPr>
          <p:nvPr/>
        </p:nvGrpSpPr>
        <p:grpSpPr bwMode="auto">
          <a:xfrm>
            <a:off x="7239000" y="2886075"/>
            <a:ext cx="1257300" cy="685800"/>
            <a:chOff x="4560" y="2160"/>
            <a:chExt cx="792" cy="432"/>
          </a:xfrm>
        </p:grpSpPr>
        <p:sp>
          <p:nvSpPr>
            <p:cNvPr id="44" name="AutoShape 36"/>
            <p:cNvSpPr>
              <a:spLocks noChangeArrowheads="1"/>
            </p:cNvSpPr>
            <p:nvPr/>
          </p:nvSpPr>
          <p:spPr bwMode="auto">
            <a:xfrm rot="16200000" flipH="1">
              <a:off x="5002" y="2161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45" name="AutoShape 37"/>
            <p:cNvSpPr>
              <a:spLocks noChangeArrowheads="1"/>
            </p:cNvSpPr>
            <p:nvPr/>
          </p:nvSpPr>
          <p:spPr bwMode="auto">
            <a:xfrm rot="5400000">
              <a:off x="5015" y="2396"/>
              <a:ext cx="188" cy="164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46" name="Line 38"/>
            <p:cNvSpPr>
              <a:spLocks noChangeShapeType="1"/>
            </p:cNvSpPr>
            <p:nvPr/>
          </p:nvSpPr>
          <p:spPr bwMode="auto">
            <a:xfrm>
              <a:off x="5217" y="2254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47" name="Line 39"/>
            <p:cNvSpPr>
              <a:spLocks noChangeShapeType="1"/>
            </p:cNvSpPr>
            <p:nvPr/>
          </p:nvSpPr>
          <p:spPr bwMode="auto">
            <a:xfrm>
              <a:off x="5217" y="2479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48" name="Rectangle 40"/>
            <p:cNvSpPr>
              <a:spLocks noChangeArrowheads="1"/>
            </p:cNvSpPr>
            <p:nvPr/>
          </p:nvSpPr>
          <p:spPr bwMode="auto">
            <a:xfrm>
              <a:off x="4560" y="2160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49" name="Line 41"/>
            <p:cNvSpPr>
              <a:spLocks noChangeShapeType="1"/>
            </p:cNvSpPr>
            <p:nvPr/>
          </p:nvSpPr>
          <p:spPr bwMode="auto">
            <a:xfrm flipH="1">
              <a:off x="4773" y="2479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50" name="Line 42"/>
            <p:cNvSpPr>
              <a:spLocks noChangeShapeType="1"/>
            </p:cNvSpPr>
            <p:nvPr/>
          </p:nvSpPr>
          <p:spPr bwMode="auto">
            <a:xfrm flipH="1">
              <a:off x="4773" y="2254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51" name="Group 43"/>
          <p:cNvGrpSpPr>
            <a:grpSpLocks/>
          </p:cNvGrpSpPr>
          <p:nvPr/>
        </p:nvGrpSpPr>
        <p:grpSpPr bwMode="auto">
          <a:xfrm>
            <a:off x="7239000" y="3800475"/>
            <a:ext cx="1257300" cy="685800"/>
            <a:chOff x="4560" y="2736"/>
            <a:chExt cx="792" cy="432"/>
          </a:xfrm>
        </p:grpSpPr>
        <p:sp>
          <p:nvSpPr>
            <p:cNvPr id="52" name="AutoShape 44"/>
            <p:cNvSpPr>
              <a:spLocks noChangeArrowheads="1"/>
            </p:cNvSpPr>
            <p:nvPr/>
          </p:nvSpPr>
          <p:spPr bwMode="auto">
            <a:xfrm rot="16200000" flipH="1">
              <a:off x="5002" y="2737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53" name="AutoShape 45"/>
            <p:cNvSpPr>
              <a:spLocks noChangeArrowheads="1"/>
            </p:cNvSpPr>
            <p:nvPr/>
          </p:nvSpPr>
          <p:spPr bwMode="auto">
            <a:xfrm rot="5400000">
              <a:off x="5015" y="2972"/>
              <a:ext cx="188" cy="164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54" name="Line 46"/>
            <p:cNvSpPr>
              <a:spLocks noChangeShapeType="1"/>
            </p:cNvSpPr>
            <p:nvPr/>
          </p:nvSpPr>
          <p:spPr bwMode="auto">
            <a:xfrm>
              <a:off x="5217" y="2830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55" name="Line 47"/>
            <p:cNvSpPr>
              <a:spLocks noChangeShapeType="1"/>
            </p:cNvSpPr>
            <p:nvPr/>
          </p:nvSpPr>
          <p:spPr bwMode="auto">
            <a:xfrm>
              <a:off x="5217" y="3055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56" name="Rectangle 48"/>
            <p:cNvSpPr>
              <a:spLocks noChangeArrowheads="1"/>
            </p:cNvSpPr>
            <p:nvPr/>
          </p:nvSpPr>
          <p:spPr bwMode="auto">
            <a:xfrm>
              <a:off x="4560" y="2736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57" name="Line 49"/>
            <p:cNvSpPr>
              <a:spLocks noChangeShapeType="1"/>
            </p:cNvSpPr>
            <p:nvPr/>
          </p:nvSpPr>
          <p:spPr bwMode="auto">
            <a:xfrm flipH="1">
              <a:off x="4773" y="3055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58" name="Line 50"/>
            <p:cNvSpPr>
              <a:spLocks noChangeShapeType="1"/>
            </p:cNvSpPr>
            <p:nvPr/>
          </p:nvSpPr>
          <p:spPr bwMode="auto">
            <a:xfrm flipH="1">
              <a:off x="4773" y="2830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59" name="Group 51"/>
          <p:cNvGrpSpPr>
            <a:grpSpLocks/>
          </p:cNvGrpSpPr>
          <p:nvPr/>
        </p:nvGrpSpPr>
        <p:grpSpPr bwMode="auto">
          <a:xfrm>
            <a:off x="7239000" y="4714875"/>
            <a:ext cx="1257300" cy="685800"/>
            <a:chOff x="4560" y="3312"/>
            <a:chExt cx="792" cy="432"/>
          </a:xfrm>
        </p:grpSpPr>
        <p:sp>
          <p:nvSpPr>
            <p:cNvPr id="60" name="AutoShape 52"/>
            <p:cNvSpPr>
              <a:spLocks noChangeArrowheads="1"/>
            </p:cNvSpPr>
            <p:nvPr/>
          </p:nvSpPr>
          <p:spPr bwMode="auto">
            <a:xfrm rot="16200000" flipH="1">
              <a:off x="5002" y="3313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61" name="AutoShape 53"/>
            <p:cNvSpPr>
              <a:spLocks noChangeArrowheads="1"/>
            </p:cNvSpPr>
            <p:nvPr/>
          </p:nvSpPr>
          <p:spPr bwMode="auto">
            <a:xfrm rot="5400000">
              <a:off x="5015" y="3548"/>
              <a:ext cx="188" cy="164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62" name="Line 54"/>
            <p:cNvSpPr>
              <a:spLocks noChangeShapeType="1"/>
            </p:cNvSpPr>
            <p:nvPr/>
          </p:nvSpPr>
          <p:spPr bwMode="auto">
            <a:xfrm>
              <a:off x="5217" y="3406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63" name="Line 55"/>
            <p:cNvSpPr>
              <a:spLocks noChangeShapeType="1"/>
            </p:cNvSpPr>
            <p:nvPr/>
          </p:nvSpPr>
          <p:spPr bwMode="auto">
            <a:xfrm>
              <a:off x="5217" y="3631"/>
              <a:ext cx="13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64" name="Rectangle 56"/>
            <p:cNvSpPr>
              <a:spLocks noChangeArrowheads="1"/>
            </p:cNvSpPr>
            <p:nvPr/>
          </p:nvSpPr>
          <p:spPr bwMode="auto">
            <a:xfrm>
              <a:off x="4560" y="3312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65" name="Line 57"/>
            <p:cNvSpPr>
              <a:spLocks noChangeShapeType="1"/>
            </p:cNvSpPr>
            <p:nvPr/>
          </p:nvSpPr>
          <p:spPr bwMode="auto">
            <a:xfrm flipH="1">
              <a:off x="4773" y="3631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66" name="Line 58"/>
            <p:cNvSpPr>
              <a:spLocks noChangeShapeType="1"/>
            </p:cNvSpPr>
            <p:nvPr/>
          </p:nvSpPr>
          <p:spPr bwMode="auto">
            <a:xfrm flipH="1">
              <a:off x="4773" y="3406"/>
              <a:ext cx="27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67" name="Group 59"/>
          <p:cNvGrpSpPr>
            <a:grpSpLocks/>
          </p:cNvGrpSpPr>
          <p:nvPr/>
        </p:nvGrpSpPr>
        <p:grpSpPr bwMode="auto">
          <a:xfrm>
            <a:off x="576263" y="1971675"/>
            <a:ext cx="1328737" cy="685800"/>
            <a:chOff x="363" y="1584"/>
            <a:chExt cx="837" cy="432"/>
          </a:xfrm>
        </p:grpSpPr>
        <p:sp>
          <p:nvSpPr>
            <p:cNvPr id="68" name="AutoShape 60"/>
            <p:cNvSpPr>
              <a:spLocks noChangeArrowheads="1"/>
            </p:cNvSpPr>
            <p:nvPr/>
          </p:nvSpPr>
          <p:spPr bwMode="auto">
            <a:xfrm rot="5400000">
              <a:off x="570" y="1585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69" name="AutoShape 61"/>
            <p:cNvSpPr>
              <a:spLocks noChangeArrowheads="1"/>
            </p:cNvSpPr>
            <p:nvPr/>
          </p:nvSpPr>
          <p:spPr bwMode="auto">
            <a:xfrm rot="16200000" flipH="1">
              <a:off x="560" y="1821"/>
              <a:ext cx="188" cy="162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70" name="Line 62"/>
            <p:cNvSpPr>
              <a:spLocks noChangeShapeType="1"/>
            </p:cNvSpPr>
            <p:nvPr/>
          </p:nvSpPr>
          <p:spPr bwMode="auto">
            <a:xfrm flipH="1">
              <a:off x="363" y="1678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71" name="Line 63"/>
            <p:cNvSpPr>
              <a:spLocks noChangeShapeType="1"/>
            </p:cNvSpPr>
            <p:nvPr/>
          </p:nvSpPr>
          <p:spPr bwMode="auto">
            <a:xfrm flipH="1">
              <a:off x="363" y="1903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72" name="Rectangle 64"/>
            <p:cNvSpPr>
              <a:spLocks noChangeArrowheads="1"/>
            </p:cNvSpPr>
            <p:nvPr/>
          </p:nvSpPr>
          <p:spPr bwMode="auto">
            <a:xfrm>
              <a:off x="967" y="1584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73" name="Line 65"/>
            <p:cNvSpPr>
              <a:spLocks noChangeShapeType="1"/>
            </p:cNvSpPr>
            <p:nvPr/>
          </p:nvSpPr>
          <p:spPr bwMode="auto">
            <a:xfrm>
              <a:off x="761" y="1903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74" name="Line 66"/>
            <p:cNvSpPr>
              <a:spLocks noChangeShapeType="1"/>
            </p:cNvSpPr>
            <p:nvPr/>
          </p:nvSpPr>
          <p:spPr bwMode="auto">
            <a:xfrm>
              <a:off x="761" y="1678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75" name="Group 67"/>
          <p:cNvGrpSpPr>
            <a:grpSpLocks/>
          </p:cNvGrpSpPr>
          <p:nvPr/>
        </p:nvGrpSpPr>
        <p:grpSpPr bwMode="auto">
          <a:xfrm>
            <a:off x="576263" y="2886075"/>
            <a:ext cx="1328737" cy="685800"/>
            <a:chOff x="363" y="2160"/>
            <a:chExt cx="837" cy="432"/>
          </a:xfrm>
        </p:grpSpPr>
        <p:sp>
          <p:nvSpPr>
            <p:cNvPr id="76" name="AutoShape 68"/>
            <p:cNvSpPr>
              <a:spLocks noChangeArrowheads="1"/>
            </p:cNvSpPr>
            <p:nvPr/>
          </p:nvSpPr>
          <p:spPr bwMode="auto">
            <a:xfrm rot="5400000">
              <a:off x="570" y="2161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77" name="AutoShape 69"/>
            <p:cNvSpPr>
              <a:spLocks noChangeArrowheads="1"/>
            </p:cNvSpPr>
            <p:nvPr/>
          </p:nvSpPr>
          <p:spPr bwMode="auto">
            <a:xfrm rot="16200000" flipH="1">
              <a:off x="560" y="2397"/>
              <a:ext cx="188" cy="162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78" name="Line 70"/>
            <p:cNvSpPr>
              <a:spLocks noChangeShapeType="1"/>
            </p:cNvSpPr>
            <p:nvPr/>
          </p:nvSpPr>
          <p:spPr bwMode="auto">
            <a:xfrm flipH="1">
              <a:off x="363" y="2254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79" name="Line 71"/>
            <p:cNvSpPr>
              <a:spLocks noChangeShapeType="1"/>
            </p:cNvSpPr>
            <p:nvPr/>
          </p:nvSpPr>
          <p:spPr bwMode="auto">
            <a:xfrm flipH="1">
              <a:off x="363" y="2479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80" name="Rectangle 72"/>
            <p:cNvSpPr>
              <a:spLocks noChangeArrowheads="1"/>
            </p:cNvSpPr>
            <p:nvPr/>
          </p:nvSpPr>
          <p:spPr bwMode="auto">
            <a:xfrm>
              <a:off x="967" y="2160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81" name="Line 73"/>
            <p:cNvSpPr>
              <a:spLocks noChangeShapeType="1"/>
            </p:cNvSpPr>
            <p:nvPr/>
          </p:nvSpPr>
          <p:spPr bwMode="auto">
            <a:xfrm>
              <a:off x="761" y="2479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82" name="Line 74"/>
            <p:cNvSpPr>
              <a:spLocks noChangeShapeType="1"/>
            </p:cNvSpPr>
            <p:nvPr/>
          </p:nvSpPr>
          <p:spPr bwMode="auto">
            <a:xfrm>
              <a:off x="761" y="2254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83" name="Group 75"/>
          <p:cNvGrpSpPr>
            <a:grpSpLocks/>
          </p:cNvGrpSpPr>
          <p:nvPr/>
        </p:nvGrpSpPr>
        <p:grpSpPr bwMode="auto">
          <a:xfrm>
            <a:off x="576263" y="3800475"/>
            <a:ext cx="1328737" cy="685800"/>
            <a:chOff x="363" y="2736"/>
            <a:chExt cx="837" cy="432"/>
          </a:xfrm>
        </p:grpSpPr>
        <p:sp>
          <p:nvSpPr>
            <p:cNvPr id="84" name="AutoShape 76"/>
            <p:cNvSpPr>
              <a:spLocks noChangeArrowheads="1"/>
            </p:cNvSpPr>
            <p:nvPr/>
          </p:nvSpPr>
          <p:spPr bwMode="auto">
            <a:xfrm rot="5400000">
              <a:off x="570" y="2737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85" name="AutoShape 77"/>
            <p:cNvSpPr>
              <a:spLocks noChangeArrowheads="1"/>
            </p:cNvSpPr>
            <p:nvPr/>
          </p:nvSpPr>
          <p:spPr bwMode="auto">
            <a:xfrm rot="16200000" flipH="1">
              <a:off x="560" y="2973"/>
              <a:ext cx="188" cy="162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86" name="Line 78"/>
            <p:cNvSpPr>
              <a:spLocks noChangeShapeType="1"/>
            </p:cNvSpPr>
            <p:nvPr/>
          </p:nvSpPr>
          <p:spPr bwMode="auto">
            <a:xfrm flipH="1">
              <a:off x="363" y="2830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87" name="Line 79"/>
            <p:cNvSpPr>
              <a:spLocks noChangeShapeType="1"/>
            </p:cNvSpPr>
            <p:nvPr/>
          </p:nvSpPr>
          <p:spPr bwMode="auto">
            <a:xfrm flipH="1">
              <a:off x="363" y="3055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88" name="Rectangle 80"/>
            <p:cNvSpPr>
              <a:spLocks noChangeArrowheads="1"/>
            </p:cNvSpPr>
            <p:nvPr/>
          </p:nvSpPr>
          <p:spPr bwMode="auto">
            <a:xfrm>
              <a:off x="967" y="2736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89" name="Line 81"/>
            <p:cNvSpPr>
              <a:spLocks noChangeShapeType="1"/>
            </p:cNvSpPr>
            <p:nvPr/>
          </p:nvSpPr>
          <p:spPr bwMode="auto">
            <a:xfrm>
              <a:off x="761" y="3055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90" name="Line 82"/>
            <p:cNvSpPr>
              <a:spLocks noChangeShapeType="1"/>
            </p:cNvSpPr>
            <p:nvPr/>
          </p:nvSpPr>
          <p:spPr bwMode="auto">
            <a:xfrm>
              <a:off x="761" y="2830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grpSp>
        <p:nvGrpSpPr>
          <p:cNvPr id="91" name="Group 83"/>
          <p:cNvGrpSpPr>
            <a:grpSpLocks/>
          </p:cNvGrpSpPr>
          <p:nvPr/>
        </p:nvGrpSpPr>
        <p:grpSpPr bwMode="auto">
          <a:xfrm>
            <a:off x="576263" y="4714875"/>
            <a:ext cx="1328737" cy="685800"/>
            <a:chOff x="363" y="3312"/>
            <a:chExt cx="837" cy="432"/>
          </a:xfrm>
        </p:grpSpPr>
        <p:sp>
          <p:nvSpPr>
            <p:cNvPr id="92" name="AutoShape 84"/>
            <p:cNvSpPr>
              <a:spLocks noChangeArrowheads="1"/>
            </p:cNvSpPr>
            <p:nvPr/>
          </p:nvSpPr>
          <p:spPr bwMode="auto">
            <a:xfrm rot="5400000">
              <a:off x="570" y="3313"/>
              <a:ext cx="188" cy="186"/>
            </a:xfrm>
            <a:prstGeom prst="triangle">
              <a:avLst>
                <a:gd name="adj" fmla="val 49972"/>
              </a:avLst>
            </a:prstGeom>
            <a:solidFill>
              <a:schemeClr val="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93" name="AutoShape 85"/>
            <p:cNvSpPr>
              <a:spLocks noChangeArrowheads="1"/>
            </p:cNvSpPr>
            <p:nvPr/>
          </p:nvSpPr>
          <p:spPr bwMode="auto">
            <a:xfrm rot="16200000" flipH="1">
              <a:off x="560" y="3549"/>
              <a:ext cx="188" cy="162"/>
            </a:xfrm>
            <a:prstGeom prst="triangle">
              <a:avLst>
                <a:gd name="adj" fmla="val 49972"/>
              </a:avLst>
            </a:prstGeom>
            <a:solidFill>
              <a:schemeClr val="bg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94" name="Line 86"/>
            <p:cNvSpPr>
              <a:spLocks noChangeShapeType="1"/>
            </p:cNvSpPr>
            <p:nvPr/>
          </p:nvSpPr>
          <p:spPr bwMode="auto">
            <a:xfrm flipH="1">
              <a:off x="363" y="3406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95" name="Line 87"/>
            <p:cNvSpPr>
              <a:spLocks noChangeShapeType="1"/>
            </p:cNvSpPr>
            <p:nvPr/>
          </p:nvSpPr>
          <p:spPr bwMode="auto">
            <a:xfrm flipH="1">
              <a:off x="363" y="3631"/>
              <a:ext cx="23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96" name="Rectangle 88"/>
            <p:cNvSpPr>
              <a:spLocks noChangeArrowheads="1"/>
            </p:cNvSpPr>
            <p:nvPr/>
          </p:nvSpPr>
          <p:spPr bwMode="auto">
            <a:xfrm>
              <a:off x="967" y="3312"/>
              <a:ext cx="233" cy="432"/>
            </a:xfrm>
            <a:prstGeom prst="rect">
              <a:avLst/>
            </a:prstGeom>
            <a:solidFill>
              <a:schemeClr val="folHlink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AT">
                <a:solidFill>
                  <a:srgbClr val="000000"/>
                </a:solidFill>
              </a:endParaRPr>
            </a:p>
          </p:txBody>
        </p:sp>
        <p:sp>
          <p:nvSpPr>
            <p:cNvPr id="97" name="Line 89"/>
            <p:cNvSpPr>
              <a:spLocks noChangeShapeType="1"/>
            </p:cNvSpPr>
            <p:nvPr/>
          </p:nvSpPr>
          <p:spPr bwMode="auto">
            <a:xfrm>
              <a:off x="761" y="3631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  <p:sp>
          <p:nvSpPr>
            <p:cNvPr id="98" name="Line 90"/>
            <p:cNvSpPr>
              <a:spLocks noChangeShapeType="1"/>
            </p:cNvSpPr>
            <p:nvPr/>
          </p:nvSpPr>
          <p:spPr bwMode="auto">
            <a:xfrm>
              <a:off x="761" y="3406"/>
              <a:ext cx="1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l-BE">
                <a:solidFill>
                  <a:srgbClr val="000000"/>
                </a:solidFill>
              </a:endParaRPr>
            </a:p>
          </p:txBody>
        </p:sp>
      </p:grpSp>
      <p:sp>
        <p:nvSpPr>
          <p:cNvPr id="99" name="Rectangle 91"/>
          <p:cNvSpPr>
            <a:spLocks noChangeArrowheads="1"/>
          </p:cNvSpPr>
          <p:nvPr/>
        </p:nvSpPr>
        <p:spPr bwMode="auto">
          <a:xfrm>
            <a:off x="1520825" y="21193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0" name="Rectangle 92"/>
          <p:cNvSpPr>
            <a:spLocks noChangeArrowheads="1"/>
          </p:cNvSpPr>
          <p:nvPr/>
        </p:nvSpPr>
        <p:spPr bwMode="auto">
          <a:xfrm>
            <a:off x="1520825" y="30337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1" name="Rectangle 93"/>
          <p:cNvSpPr>
            <a:spLocks noChangeArrowheads="1"/>
          </p:cNvSpPr>
          <p:nvPr/>
        </p:nvSpPr>
        <p:spPr bwMode="auto">
          <a:xfrm>
            <a:off x="1520825" y="39481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2" name="Rectangle 94"/>
          <p:cNvSpPr>
            <a:spLocks noChangeArrowheads="1"/>
          </p:cNvSpPr>
          <p:nvPr/>
        </p:nvSpPr>
        <p:spPr bwMode="auto">
          <a:xfrm>
            <a:off x="1520825" y="48625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3" name="Rectangle 95"/>
          <p:cNvSpPr>
            <a:spLocks noChangeArrowheads="1"/>
          </p:cNvSpPr>
          <p:nvPr/>
        </p:nvSpPr>
        <p:spPr bwMode="auto">
          <a:xfrm>
            <a:off x="7235825" y="21193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4" name="Rectangle 96"/>
          <p:cNvSpPr>
            <a:spLocks noChangeArrowheads="1"/>
          </p:cNvSpPr>
          <p:nvPr/>
        </p:nvSpPr>
        <p:spPr bwMode="auto">
          <a:xfrm>
            <a:off x="7235825" y="30337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5" name="Rectangle 97"/>
          <p:cNvSpPr>
            <a:spLocks noChangeArrowheads="1"/>
          </p:cNvSpPr>
          <p:nvPr/>
        </p:nvSpPr>
        <p:spPr bwMode="auto">
          <a:xfrm>
            <a:off x="7235825" y="39481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6" name="Rectangle 98"/>
          <p:cNvSpPr>
            <a:spLocks noChangeArrowheads="1"/>
          </p:cNvSpPr>
          <p:nvPr/>
        </p:nvSpPr>
        <p:spPr bwMode="auto">
          <a:xfrm>
            <a:off x="7235825" y="4862513"/>
            <a:ext cx="3460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FFFFFF"/>
                </a:solidFill>
              </a:rPr>
              <a:t>H</a:t>
            </a:r>
          </a:p>
        </p:txBody>
      </p:sp>
      <p:sp>
        <p:nvSpPr>
          <p:cNvPr id="107" name="Rectangle 99"/>
          <p:cNvSpPr>
            <a:spLocks noChangeArrowheads="1"/>
          </p:cNvSpPr>
          <p:nvPr/>
        </p:nvSpPr>
        <p:spPr bwMode="auto">
          <a:xfrm>
            <a:off x="2438400" y="1760538"/>
            <a:ext cx="8667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Paar 2</a:t>
            </a:r>
          </a:p>
        </p:txBody>
      </p:sp>
      <p:sp>
        <p:nvSpPr>
          <p:cNvPr id="108" name="Rectangle 100"/>
          <p:cNvSpPr>
            <a:spLocks noChangeArrowheads="1"/>
          </p:cNvSpPr>
          <p:nvPr/>
        </p:nvSpPr>
        <p:spPr bwMode="auto">
          <a:xfrm>
            <a:off x="5762625" y="3414713"/>
            <a:ext cx="8667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Paar 1</a:t>
            </a:r>
          </a:p>
        </p:txBody>
      </p:sp>
      <p:sp>
        <p:nvSpPr>
          <p:cNvPr id="109" name="Rectangle 101"/>
          <p:cNvSpPr>
            <a:spLocks noChangeArrowheads="1"/>
          </p:cNvSpPr>
          <p:nvPr/>
        </p:nvSpPr>
        <p:spPr bwMode="auto">
          <a:xfrm>
            <a:off x="2409825" y="3529013"/>
            <a:ext cx="8667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Paar 3</a:t>
            </a:r>
          </a:p>
        </p:txBody>
      </p:sp>
      <p:sp>
        <p:nvSpPr>
          <p:cNvPr id="110" name="Rectangle 102"/>
          <p:cNvSpPr>
            <a:spLocks noChangeArrowheads="1"/>
          </p:cNvSpPr>
          <p:nvPr/>
        </p:nvSpPr>
        <p:spPr bwMode="auto">
          <a:xfrm>
            <a:off x="5791200" y="5167313"/>
            <a:ext cx="866775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Paar 4</a:t>
            </a:r>
          </a:p>
        </p:txBody>
      </p:sp>
      <p:sp>
        <p:nvSpPr>
          <p:cNvPr id="111" name="Rectangle 103"/>
          <p:cNvSpPr>
            <a:spLocks noChangeArrowheads="1"/>
          </p:cNvSpPr>
          <p:nvPr/>
        </p:nvSpPr>
        <p:spPr bwMode="auto">
          <a:xfrm>
            <a:off x="80963" y="395288"/>
            <a:ext cx="578485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112" name="Rectangle 104"/>
          <p:cNvSpPr>
            <a:spLocks noChangeArrowheads="1"/>
          </p:cNvSpPr>
          <p:nvPr/>
        </p:nvSpPr>
        <p:spPr bwMode="auto">
          <a:xfrm>
            <a:off x="149225" y="76200"/>
            <a:ext cx="673417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de-DE" sz="2800" b="1">
                <a:solidFill>
                  <a:srgbClr val="005099"/>
                </a:solidFill>
              </a:rPr>
              <a:t>1G BASE-T DATA TRANSMISSION </a:t>
            </a:r>
          </a:p>
          <a:p>
            <a:r>
              <a:rPr lang="de-DE" sz="2800" b="1">
                <a:solidFill>
                  <a:srgbClr val="005099"/>
                </a:solidFill>
              </a:rPr>
              <a:t>IEEE 802.3ab</a:t>
            </a:r>
          </a:p>
        </p:txBody>
      </p:sp>
      <p:sp>
        <p:nvSpPr>
          <p:cNvPr id="113" name="Text Box 105"/>
          <p:cNvSpPr txBox="1">
            <a:spLocks noChangeArrowheads="1"/>
          </p:cNvSpPr>
          <p:nvPr/>
        </p:nvSpPr>
        <p:spPr bwMode="auto">
          <a:xfrm>
            <a:off x="250825" y="29035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4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14" name="Text Box 106"/>
          <p:cNvSpPr txBox="1">
            <a:spLocks noChangeArrowheads="1"/>
          </p:cNvSpPr>
          <p:nvPr/>
        </p:nvSpPr>
        <p:spPr bwMode="auto">
          <a:xfrm>
            <a:off x="250825" y="32464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5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15" name="Text Box 107"/>
          <p:cNvSpPr txBox="1">
            <a:spLocks noChangeArrowheads="1"/>
          </p:cNvSpPr>
          <p:nvPr/>
        </p:nvSpPr>
        <p:spPr bwMode="auto">
          <a:xfrm>
            <a:off x="250825" y="38385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3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16" name="Text Box 108"/>
          <p:cNvSpPr txBox="1">
            <a:spLocks noChangeArrowheads="1"/>
          </p:cNvSpPr>
          <p:nvPr/>
        </p:nvSpPr>
        <p:spPr bwMode="auto">
          <a:xfrm>
            <a:off x="250825" y="41814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6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17" name="Text Box 109"/>
          <p:cNvSpPr txBox="1">
            <a:spLocks noChangeArrowheads="1"/>
          </p:cNvSpPr>
          <p:nvPr/>
        </p:nvSpPr>
        <p:spPr bwMode="auto">
          <a:xfrm>
            <a:off x="250825" y="196691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1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18" name="Text Box 110"/>
          <p:cNvSpPr txBox="1">
            <a:spLocks noChangeArrowheads="1"/>
          </p:cNvSpPr>
          <p:nvPr/>
        </p:nvSpPr>
        <p:spPr bwMode="auto">
          <a:xfrm>
            <a:off x="250825" y="230981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2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19" name="Text Box 111"/>
          <p:cNvSpPr txBox="1">
            <a:spLocks noChangeArrowheads="1"/>
          </p:cNvSpPr>
          <p:nvPr/>
        </p:nvSpPr>
        <p:spPr bwMode="auto">
          <a:xfrm>
            <a:off x="257175" y="47037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7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0" name="Text Box 112"/>
          <p:cNvSpPr txBox="1">
            <a:spLocks noChangeArrowheads="1"/>
          </p:cNvSpPr>
          <p:nvPr/>
        </p:nvSpPr>
        <p:spPr bwMode="auto">
          <a:xfrm>
            <a:off x="257175" y="50466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8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1" name="Text Box 113"/>
          <p:cNvSpPr txBox="1">
            <a:spLocks noChangeArrowheads="1"/>
          </p:cNvSpPr>
          <p:nvPr/>
        </p:nvSpPr>
        <p:spPr bwMode="auto">
          <a:xfrm>
            <a:off x="8604250" y="29035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4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2" name="Text Box 114"/>
          <p:cNvSpPr txBox="1">
            <a:spLocks noChangeArrowheads="1"/>
          </p:cNvSpPr>
          <p:nvPr/>
        </p:nvSpPr>
        <p:spPr bwMode="auto">
          <a:xfrm>
            <a:off x="8604250" y="32464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5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3" name="Text Box 115"/>
          <p:cNvSpPr txBox="1">
            <a:spLocks noChangeArrowheads="1"/>
          </p:cNvSpPr>
          <p:nvPr/>
        </p:nvSpPr>
        <p:spPr bwMode="auto">
          <a:xfrm>
            <a:off x="8604250" y="38385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3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4" name="Text Box 116"/>
          <p:cNvSpPr txBox="1">
            <a:spLocks noChangeArrowheads="1"/>
          </p:cNvSpPr>
          <p:nvPr/>
        </p:nvSpPr>
        <p:spPr bwMode="auto">
          <a:xfrm>
            <a:off x="8604250" y="41814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6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5" name="Text Box 117"/>
          <p:cNvSpPr txBox="1">
            <a:spLocks noChangeArrowheads="1"/>
          </p:cNvSpPr>
          <p:nvPr/>
        </p:nvSpPr>
        <p:spPr bwMode="auto">
          <a:xfrm>
            <a:off x="8604250" y="196691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1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6" name="Text Box 118"/>
          <p:cNvSpPr txBox="1">
            <a:spLocks noChangeArrowheads="1"/>
          </p:cNvSpPr>
          <p:nvPr/>
        </p:nvSpPr>
        <p:spPr bwMode="auto">
          <a:xfrm>
            <a:off x="8604250" y="230981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2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7" name="Text Box 119"/>
          <p:cNvSpPr txBox="1">
            <a:spLocks noChangeArrowheads="1"/>
          </p:cNvSpPr>
          <p:nvPr/>
        </p:nvSpPr>
        <p:spPr bwMode="auto">
          <a:xfrm>
            <a:off x="8610600" y="47037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7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8" name="Text Box 120"/>
          <p:cNvSpPr txBox="1">
            <a:spLocks noChangeArrowheads="1"/>
          </p:cNvSpPr>
          <p:nvPr/>
        </p:nvSpPr>
        <p:spPr bwMode="auto">
          <a:xfrm>
            <a:off x="8610600" y="50466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AT" sz="1400">
                <a:solidFill>
                  <a:srgbClr val="000000"/>
                </a:solidFill>
              </a:rPr>
              <a:t>8</a:t>
            </a:r>
            <a:endParaRPr lang="de-DE" sz="1400">
              <a:solidFill>
                <a:srgbClr val="000000"/>
              </a:solidFill>
            </a:endParaRPr>
          </a:p>
        </p:txBody>
      </p:sp>
      <p:sp>
        <p:nvSpPr>
          <p:cNvPr id="129" name="Rectangle 121"/>
          <p:cNvSpPr>
            <a:spLocks noChangeArrowheads="1"/>
          </p:cNvSpPr>
          <p:nvPr/>
        </p:nvSpPr>
        <p:spPr bwMode="auto">
          <a:xfrm>
            <a:off x="3708400" y="1243013"/>
            <a:ext cx="1439863" cy="363537"/>
          </a:xfrm>
          <a:prstGeom prst="rect">
            <a:avLst/>
          </a:prstGeom>
          <a:solidFill>
            <a:srgbClr val="969696"/>
          </a:solidFill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1" hangingPunct="1"/>
            <a:r>
              <a:rPr lang="de-DE" sz="1800" b="1">
                <a:solidFill>
                  <a:srgbClr val="000000"/>
                </a:solidFill>
              </a:rPr>
              <a:t>Full-Duplex</a:t>
            </a:r>
          </a:p>
        </p:txBody>
      </p:sp>
    </p:spTree>
    <p:extLst>
      <p:ext uri="{BB962C8B-B14F-4D97-AF65-F5344CB8AC3E}">
        <p14:creationId xmlns:p14="http://schemas.microsoft.com/office/powerpoint/2010/main" val="265218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0963" y="395288"/>
            <a:ext cx="578485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49224" y="47625"/>
            <a:ext cx="1011140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de-DE" sz="2800" b="1" dirty="0">
                <a:solidFill>
                  <a:srgbClr val="005099"/>
                </a:solidFill>
              </a:rPr>
              <a:t>10G BASE-T TRANSMISSION </a:t>
            </a:r>
            <a:br>
              <a:rPr lang="de-DE" sz="2800" b="1" dirty="0">
                <a:solidFill>
                  <a:srgbClr val="005099"/>
                </a:solidFill>
              </a:rPr>
            </a:br>
            <a:r>
              <a:rPr lang="de-DE" sz="2800" b="1" dirty="0">
                <a:solidFill>
                  <a:srgbClr val="005099"/>
                </a:solidFill>
              </a:rPr>
              <a:t>IEEE 802.3an</a:t>
            </a:r>
          </a:p>
        </p:txBody>
      </p:sp>
      <p:pic>
        <p:nvPicPr>
          <p:cNvPr id="10" name="Picture 4" descr="vollduplex s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8463" y="1319213"/>
            <a:ext cx="8297862" cy="479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148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76225"/>
            <a:ext cx="7559377" cy="666750"/>
          </a:xfrm>
        </p:spPr>
        <p:txBody>
          <a:bodyPr/>
          <a:lstStyle/>
          <a:p>
            <a:r>
              <a:rPr lang="de-AT" dirty="0"/>
              <a:t>SIGNALEN  </a:t>
            </a:r>
            <a:endParaRPr lang="de-DE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0625"/>
            <a:ext cx="8782050" cy="4824413"/>
          </a:xfrm>
        </p:spPr>
        <p:txBody>
          <a:bodyPr/>
          <a:lstStyle/>
          <a:p>
            <a:r>
              <a:rPr lang="de-AT" sz="2800" dirty="0" err="1"/>
              <a:t>Vergelijking</a:t>
            </a:r>
            <a:r>
              <a:rPr lang="de-AT" sz="2800" dirty="0"/>
              <a:t> </a:t>
            </a:r>
            <a:r>
              <a:rPr lang="de-AT" sz="2800" dirty="0" err="1"/>
              <a:t>drempelwaarden</a:t>
            </a:r>
            <a:r>
              <a:rPr lang="de-AT" sz="2800" dirty="0"/>
              <a:t> </a:t>
            </a:r>
            <a:r>
              <a:rPr lang="de-AT" sz="2800" dirty="0" err="1"/>
              <a:t>verzonden</a:t>
            </a:r>
            <a:r>
              <a:rPr lang="de-AT" sz="2800" dirty="0"/>
              <a:t> </a:t>
            </a:r>
            <a:r>
              <a:rPr lang="de-AT" sz="2800" dirty="0" err="1"/>
              <a:t>signalen</a:t>
            </a:r>
            <a:endParaRPr lang="de-DE" sz="2800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835150" y="5949950"/>
            <a:ext cx="5400675" cy="215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de-AT">
              <a:solidFill>
                <a:srgbClr val="000000"/>
              </a:solidFill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416522"/>
            <a:ext cx="7502525" cy="346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347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76225"/>
            <a:ext cx="6734175" cy="666750"/>
          </a:xfrm>
        </p:spPr>
        <p:txBody>
          <a:bodyPr/>
          <a:lstStyle/>
          <a:p>
            <a:r>
              <a:rPr lang="de-DE" dirty="0"/>
              <a:t>PL - CHANNEL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133475"/>
            <a:ext cx="8761412" cy="1558925"/>
          </a:xfrm>
        </p:spPr>
        <p:txBody>
          <a:bodyPr/>
          <a:lstStyle/>
          <a:p>
            <a:r>
              <a:rPr lang="de-DE" sz="2400" dirty="0"/>
              <a:t>Permanent Link </a:t>
            </a:r>
            <a:br>
              <a:rPr lang="de-DE" sz="2400" dirty="0"/>
            </a:br>
            <a:endParaRPr lang="de-DE" sz="2400" dirty="0"/>
          </a:p>
          <a:p>
            <a:pPr lvl="1"/>
            <a:r>
              <a:rPr lang="de-DE" sz="2000" dirty="0"/>
              <a:t>Outlet - Kabel - Paneel</a:t>
            </a:r>
          </a:p>
        </p:txBody>
      </p:sp>
      <p:pic>
        <p:nvPicPr>
          <p:cNvPr id="10" name="Picture 4" descr="schema-link-s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2735263"/>
            <a:ext cx="8697913" cy="256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535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76225"/>
            <a:ext cx="6734175" cy="666750"/>
          </a:xfrm>
        </p:spPr>
        <p:txBody>
          <a:bodyPr/>
          <a:lstStyle/>
          <a:p>
            <a:r>
              <a:rPr lang="de-DE" dirty="0"/>
              <a:t>PL - CHANNEL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9388" y="1127125"/>
            <a:ext cx="8783637" cy="1489075"/>
          </a:xfrm>
          <a:prstGeom prst="rect">
            <a:avLst/>
          </a:prstGeom>
        </p:spPr>
        <p:txBody>
          <a:bodyPr/>
          <a:lstStyle/>
          <a:p>
            <a:r>
              <a:rPr lang="de-DE" sz="2400" b="0" dirty="0">
                <a:solidFill>
                  <a:srgbClr val="005397"/>
                </a:solidFill>
              </a:rPr>
              <a:t>Channel </a:t>
            </a:r>
            <a:br>
              <a:rPr lang="de-DE" sz="2400" b="0" dirty="0">
                <a:solidFill>
                  <a:srgbClr val="005397"/>
                </a:solidFill>
              </a:rPr>
            </a:br>
            <a:endParaRPr lang="de-DE" sz="2400" b="0" dirty="0">
              <a:solidFill>
                <a:srgbClr val="005397"/>
              </a:solidFill>
            </a:endParaRPr>
          </a:p>
          <a:p>
            <a:pPr lvl="1"/>
            <a:r>
              <a:rPr lang="de-DE" sz="2000" b="0" dirty="0" err="1">
                <a:solidFill>
                  <a:srgbClr val="005397"/>
                </a:solidFill>
              </a:rPr>
              <a:t>Aansluitkabel</a:t>
            </a:r>
            <a:r>
              <a:rPr lang="de-DE" sz="2000" b="0" dirty="0">
                <a:solidFill>
                  <a:srgbClr val="005397"/>
                </a:solidFill>
              </a:rPr>
              <a:t> - Outlet - Kabel - Paneel - Patchkabel</a:t>
            </a:r>
          </a:p>
        </p:txBody>
      </p:sp>
      <p:pic>
        <p:nvPicPr>
          <p:cNvPr id="10" name="Picture 4" descr="schema-channel-s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" y="2722563"/>
            <a:ext cx="8758238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357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76225"/>
            <a:ext cx="7172325" cy="666750"/>
          </a:xfrm>
        </p:spPr>
        <p:txBody>
          <a:bodyPr/>
          <a:lstStyle/>
          <a:p>
            <a:pPr eaLnBrk="1" hangingPunct="1"/>
            <a:r>
              <a:rPr lang="de-AT"/>
              <a:t>NORMEN</a:t>
            </a:r>
            <a:endParaRPr lang="de-DE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38138" y="1235075"/>
            <a:ext cx="8577262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93700" indent="-393700" defTabSz="876300">
              <a:spcBef>
                <a:spcPct val="20000"/>
              </a:spcBef>
              <a:buSzPct val="85000"/>
              <a:buFont typeface="ZopfRautbots2" pitchFamily="18" charset="0"/>
              <a:buBlip>
                <a:blip r:embed="rId2"/>
              </a:buBlip>
            </a:pPr>
            <a:r>
              <a:rPr lang="de-AT" sz="2800" dirty="0" err="1">
                <a:solidFill>
                  <a:srgbClr val="005397"/>
                </a:solidFill>
              </a:rPr>
              <a:t>Verschillen</a:t>
            </a:r>
            <a:r>
              <a:rPr lang="de-AT" sz="2800" dirty="0">
                <a:solidFill>
                  <a:srgbClr val="005397"/>
                </a:solidFill>
              </a:rPr>
              <a:t> </a:t>
            </a:r>
            <a:r>
              <a:rPr lang="de-AT" sz="2800" dirty="0" err="1">
                <a:solidFill>
                  <a:srgbClr val="005397"/>
                </a:solidFill>
              </a:rPr>
              <a:t>tussen</a:t>
            </a:r>
            <a:r>
              <a:rPr lang="de-AT" sz="2800" dirty="0">
                <a:solidFill>
                  <a:srgbClr val="005397"/>
                </a:solidFill>
              </a:rPr>
              <a:t> TIA/EIA vs. ISO/IEC &amp; EN</a:t>
            </a:r>
          </a:p>
        </p:txBody>
      </p:sp>
      <p:sp>
        <p:nvSpPr>
          <p:cNvPr id="10" name="Rechteck 7"/>
          <p:cNvSpPr>
            <a:spLocks noChangeArrowheads="1"/>
          </p:cNvSpPr>
          <p:nvPr/>
        </p:nvSpPr>
        <p:spPr bwMode="auto">
          <a:xfrm>
            <a:off x="7324725" y="5553075"/>
            <a:ext cx="819150" cy="6381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e-AT">
              <a:solidFill>
                <a:srgbClr val="000000"/>
              </a:solidFill>
            </a:endParaRPr>
          </a:p>
        </p:txBody>
      </p:sp>
      <p:graphicFrame>
        <p:nvGraphicFramePr>
          <p:cNvPr id="11" name="Tabelle 5"/>
          <p:cNvGraphicFramePr>
            <a:graphicFrameLocks noGrp="1"/>
          </p:cNvGraphicFramePr>
          <p:nvPr/>
        </p:nvGraphicFramePr>
        <p:xfrm>
          <a:off x="628650" y="2644775"/>
          <a:ext cx="7858125" cy="172976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9925">
                <a:tc>
                  <a:txBody>
                    <a:bodyPr/>
                    <a:lstStyle/>
                    <a:p>
                      <a:r>
                        <a:rPr lang="de-AT" dirty="0" err="1"/>
                        <a:t>Configuratie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TIA/EIA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ISO/IEC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de-AT" dirty="0"/>
                        <a:t>Components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err="1"/>
                        <a:t>Cat</a:t>
                      </a:r>
                      <a:r>
                        <a:rPr lang="de-AT" dirty="0"/>
                        <a:t>. 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err="1"/>
                        <a:t>Cat</a:t>
                      </a:r>
                      <a:r>
                        <a:rPr lang="de-AT" dirty="0"/>
                        <a:t>. 6</a:t>
                      </a:r>
                      <a:r>
                        <a:rPr lang="de-AT" baseline="-250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err="1"/>
                        <a:t>Cat</a:t>
                      </a:r>
                      <a:r>
                        <a:rPr lang="de-AT" dirty="0"/>
                        <a:t>. 6</a:t>
                      </a:r>
                      <a:r>
                        <a:rPr lang="de-AT" baseline="-2500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444">
                <a:tc>
                  <a:txBody>
                    <a:bodyPr/>
                    <a:lstStyle/>
                    <a:p>
                      <a:r>
                        <a:rPr lang="de-AT" dirty="0" err="1"/>
                        <a:t>Cabling</a:t>
                      </a:r>
                      <a:r>
                        <a:rPr lang="de-AT" dirty="0"/>
                        <a:t> (Channel + Link)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 err="1"/>
                        <a:t>Cat</a:t>
                      </a:r>
                      <a:r>
                        <a:rPr lang="de-AT" dirty="0"/>
                        <a:t>. 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Klasse E</a:t>
                      </a:r>
                      <a:r>
                        <a:rPr lang="de-AT" sz="1800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Klasse E</a:t>
                      </a:r>
                      <a:r>
                        <a:rPr lang="de-AT" sz="1800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83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332656"/>
            <a:ext cx="7172325" cy="666750"/>
          </a:xfrm>
        </p:spPr>
        <p:txBody>
          <a:bodyPr/>
          <a:lstStyle/>
          <a:p>
            <a:pPr eaLnBrk="1" hangingPunct="1"/>
            <a:r>
              <a:rPr lang="de-AT"/>
              <a:t>NORMEN</a:t>
            </a:r>
            <a:endParaRPr lang="de-DE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338138" y="1291506"/>
            <a:ext cx="8577262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93700" indent="-393700" defTabSz="876300">
              <a:spcBef>
                <a:spcPct val="20000"/>
              </a:spcBef>
              <a:buSzPct val="85000"/>
              <a:buFont typeface="ZopfRautbots2" pitchFamily="18" charset="0"/>
              <a:buBlip>
                <a:blip r:embed="rId2"/>
              </a:buBlip>
            </a:pPr>
            <a:r>
              <a:rPr lang="de-AT" sz="2800" dirty="0" err="1">
                <a:solidFill>
                  <a:srgbClr val="005397"/>
                </a:solidFill>
              </a:rPr>
              <a:t>Verschillen</a:t>
            </a:r>
            <a:r>
              <a:rPr lang="de-AT" sz="2800" dirty="0">
                <a:solidFill>
                  <a:srgbClr val="005397"/>
                </a:solidFill>
              </a:rPr>
              <a:t> </a:t>
            </a:r>
            <a:r>
              <a:rPr lang="de-AT" sz="2800" dirty="0" err="1">
                <a:solidFill>
                  <a:srgbClr val="005397"/>
                </a:solidFill>
              </a:rPr>
              <a:t>tussen</a:t>
            </a:r>
            <a:r>
              <a:rPr lang="de-AT" sz="2800" dirty="0">
                <a:solidFill>
                  <a:srgbClr val="005397"/>
                </a:solidFill>
              </a:rPr>
              <a:t> TIA/EIA vs. ISO/IEC &amp; EN</a:t>
            </a:r>
          </a:p>
        </p:txBody>
      </p:sp>
      <p:sp>
        <p:nvSpPr>
          <p:cNvPr id="10" name="Rechteck 7"/>
          <p:cNvSpPr>
            <a:spLocks noChangeArrowheads="1"/>
          </p:cNvSpPr>
          <p:nvPr/>
        </p:nvSpPr>
        <p:spPr bwMode="auto">
          <a:xfrm>
            <a:off x="7324725" y="5609506"/>
            <a:ext cx="819150" cy="6381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de-AT">
              <a:solidFill>
                <a:srgbClr val="000000"/>
              </a:solidFill>
            </a:endParaRPr>
          </a:p>
        </p:txBody>
      </p:sp>
      <p:graphicFrame>
        <p:nvGraphicFramePr>
          <p:cNvPr id="11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146210"/>
              </p:ext>
            </p:extLst>
          </p:nvPr>
        </p:nvGraphicFramePr>
        <p:xfrm>
          <a:off x="628650" y="2701206"/>
          <a:ext cx="7858125" cy="225621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9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9925">
                <a:tc>
                  <a:txBody>
                    <a:bodyPr/>
                    <a:lstStyle/>
                    <a:p>
                      <a:r>
                        <a:rPr lang="de-AT" dirty="0" err="1"/>
                        <a:t>Bij</a:t>
                      </a:r>
                      <a:r>
                        <a:rPr lang="de-AT" dirty="0"/>
                        <a:t> 500 MHz</a:t>
                      </a:r>
                      <a:r>
                        <a:rPr lang="de-AT" baseline="0" dirty="0"/>
                        <a:t> </a:t>
                      </a:r>
                    </a:p>
                    <a:p>
                      <a:r>
                        <a:rPr lang="de-AT" baseline="0" dirty="0"/>
                        <a:t>Class E</a:t>
                      </a:r>
                      <a:r>
                        <a:rPr lang="de-AT" baseline="-25000" dirty="0"/>
                        <a:t>A</a:t>
                      </a:r>
                      <a:r>
                        <a:rPr lang="de-AT" baseline="0" dirty="0"/>
                        <a:t> / </a:t>
                      </a:r>
                      <a:r>
                        <a:rPr lang="de-AT" baseline="0" dirty="0" err="1"/>
                        <a:t>Cat</a:t>
                      </a:r>
                      <a:r>
                        <a:rPr lang="de-AT" baseline="0" dirty="0"/>
                        <a:t>. 6</a:t>
                      </a:r>
                      <a:r>
                        <a:rPr lang="de-AT" baseline="-250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TIA/EIA (dB)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ISO/IEC &amp; EN (dB)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ISO/IEC &amp; EN </a:t>
                      </a:r>
                      <a:r>
                        <a:rPr lang="de-AT" dirty="0" err="1"/>
                        <a:t>stronger</a:t>
                      </a:r>
                      <a:r>
                        <a:rPr lang="de-AT" dirty="0"/>
                        <a:t> (dB)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de-AT" dirty="0"/>
                        <a:t>Channel PS NEXT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23,2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24,8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1,6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444">
                <a:tc>
                  <a:txBody>
                    <a:bodyPr/>
                    <a:lstStyle/>
                    <a:p>
                      <a:r>
                        <a:rPr lang="de-AT" dirty="0"/>
                        <a:t>Permanent Link PS NEXT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23,8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26,4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444">
                <a:tc>
                  <a:txBody>
                    <a:bodyPr/>
                    <a:lstStyle/>
                    <a:p>
                      <a:r>
                        <a:rPr lang="de-AT" dirty="0"/>
                        <a:t>Komponente</a:t>
                      </a:r>
                      <a:r>
                        <a:rPr lang="de-AT" baseline="0" dirty="0"/>
                        <a:t> NEXT</a:t>
                      </a:r>
                      <a:endParaRPr lang="de-A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34,0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37,0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dirty="0"/>
                        <a:t>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54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hoek 19"/>
          <p:cNvSpPr/>
          <p:nvPr/>
        </p:nvSpPr>
        <p:spPr>
          <a:xfrm>
            <a:off x="2286000" y="88984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endParaRPr lang="de-AT" dirty="0"/>
          </a:p>
        </p:txBody>
      </p:sp>
      <p:sp>
        <p:nvSpPr>
          <p:cNvPr id="22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76225"/>
            <a:ext cx="6734175" cy="666750"/>
          </a:xfrm>
        </p:spPr>
        <p:txBody>
          <a:bodyPr/>
          <a:lstStyle/>
          <a:p>
            <a:pPr eaLnBrk="1" hangingPunct="1"/>
            <a:r>
              <a:rPr lang="de-AT" dirty="0"/>
              <a:t>NORMEN</a:t>
            </a:r>
            <a:endParaRPr lang="de-DE" dirty="0"/>
          </a:p>
        </p:txBody>
      </p:sp>
      <p:sp>
        <p:nvSpPr>
          <p:cNvPr id="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" y="1095375"/>
            <a:ext cx="8772525" cy="5114925"/>
          </a:xfrm>
        </p:spPr>
        <p:txBody>
          <a:bodyPr/>
          <a:lstStyle/>
          <a:p>
            <a:pPr lvl="1" eaLnBrk="1" hangingPunct="1"/>
            <a:r>
              <a:rPr lang="de-AT" sz="2400" dirty="0"/>
              <a:t>„Connector </a:t>
            </a:r>
            <a:r>
              <a:rPr lang="de-AT" sz="2400" dirty="0" err="1"/>
              <a:t>Faces</a:t>
            </a:r>
            <a:r>
              <a:rPr lang="de-AT" sz="2400" dirty="0"/>
              <a:t>“:</a:t>
            </a:r>
          </a:p>
          <a:p>
            <a:pPr lvl="2" eaLnBrk="1" hangingPunct="1">
              <a:spcBef>
                <a:spcPts val="576"/>
              </a:spcBef>
            </a:pPr>
            <a:r>
              <a:rPr lang="de-AT" dirty="0"/>
              <a:t>RJ45</a:t>
            </a:r>
          </a:p>
          <a:p>
            <a:pPr lvl="3" eaLnBrk="1" hangingPunct="1">
              <a:spcBef>
                <a:spcPts val="576"/>
              </a:spcBef>
            </a:pPr>
            <a:r>
              <a:rPr lang="de-AT" sz="1600" dirty="0" err="1"/>
              <a:t>Volgens</a:t>
            </a:r>
            <a:r>
              <a:rPr lang="de-AT" sz="1600" dirty="0"/>
              <a:t> EN 60603-7-41 (</a:t>
            </a:r>
            <a:r>
              <a:rPr lang="de-AT" sz="1600" dirty="0" err="1"/>
              <a:t>Cat</a:t>
            </a:r>
            <a:r>
              <a:rPr lang="de-AT" sz="1600" dirty="0"/>
              <a:t>. 6</a:t>
            </a:r>
            <a:r>
              <a:rPr lang="de-AT" sz="1600" baseline="-25000" dirty="0"/>
              <a:t>A</a:t>
            </a:r>
            <a:r>
              <a:rPr lang="de-AT" sz="1600" dirty="0"/>
              <a:t>)</a:t>
            </a:r>
          </a:p>
          <a:p>
            <a:pPr lvl="3" eaLnBrk="1" hangingPunct="1"/>
            <a:endParaRPr lang="de-AT" dirty="0"/>
          </a:p>
          <a:p>
            <a:pPr lvl="2" eaLnBrk="1" hangingPunct="1">
              <a:spcBef>
                <a:spcPts val="576"/>
              </a:spcBef>
            </a:pPr>
            <a:r>
              <a:rPr lang="de-AT" dirty="0"/>
              <a:t>GG45</a:t>
            </a:r>
          </a:p>
          <a:p>
            <a:pPr lvl="3" eaLnBrk="1" hangingPunct="1">
              <a:spcBef>
                <a:spcPts val="576"/>
              </a:spcBef>
            </a:pPr>
            <a:r>
              <a:rPr lang="de-AT" sz="1600" dirty="0" err="1"/>
              <a:t>Volgens</a:t>
            </a:r>
            <a:r>
              <a:rPr lang="de-AT" sz="1600" dirty="0"/>
              <a:t> EN 60603-7-7 (</a:t>
            </a:r>
            <a:r>
              <a:rPr lang="de-AT" sz="1600" dirty="0" err="1"/>
              <a:t>Cat</a:t>
            </a:r>
            <a:r>
              <a:rPr lang="de-AT" sz="1600" dirty="0"/>
              <a:t>. 7)</a:t>
            </a:r>
          </a:p>
          <a:p>
            <a:pPr lvl="3" eaLnBrk="1" hangingPunct="1">
              <a:spcBef>
                <a:spcPts val="576"/>
              </a:spcBef>
              <a:buFontTx/>
              <a:buNone/>
            </a:pPr>
            <a:r>
              <a:rPr lang="de-AT" sz="1600" dirty="0"/>
              <a:t>	 en </a:t>
            </a:r>
            <a:r>
              <a:rPr lang="de-AT" sz="1600" dirty="0" err="1"/>
              <a:t>EN</a:t>
            </a:r>
            <a:r>
              <a:rPr lang="de-AT" sz="1600" dirty="0"/>
              <a:t> 60603-7-71 (</a:t>
            </a:r>
            <a:r>
              <a:rPr lang="de-AT" sz="1600" dirty="0" err="1"/>
              <a:t>Cat</a:t>
            </a:r>
            <a:r>
              <a:rPr lang="de-AT" sz="1600" dirty="0"/>
              <a:t>. 7</a:t>
            </a:r>
            <a:r>
              <a:rPr lang="de-AT" sz="1600" baseline="-25000" dirty="0"/>
              <a:t>A</a:t>
            </a:r>
            <a:r>
              <a:rPr lang="de-AT" sz="1600" dirty="0"/>
              <a:t>)</a:t>
            </a:r>
          </a:p>
          <a:p>
            <a:pPr lvl="3" eaLnBrk="1" hangingPunct="1"/>
            <a:endParaRPr lang="de-AT" dirty="0"/>
          </a:p>
          <a:p>
            <a:pPr lvl="2" eaLnBrk="1" hangingPunct="1">
              <a:spcBef>
                <a:spcPts val="576"/>
              </a:spcBef>
            </a:pPr>
            <a:r>
              <a:rPr lang="de-AT" dirty="0"/>
              <a:t>TERA</a:t>
            </a:r>
          </a:p>
          <a:p>
            <a:pPr lvl="3" eaLnBrk="1" hangingPunct="1">
              <a:spcBef>
                <a:spcPts val="576"/>
              </a:spcBef>
            </a:pPr>
            <a:r>
              <a:rPr lang="de-AT" sz="1600" dirty="0" err="1"/>
              <a:t>Volgens</a:t>
            </a:r>
            <a:r>
              <a:rPr lang="de-AT" sz="1600" dirty="0"/>
              <a:t> EN 61076-3-104 (</a:t>
            </a:r>
            <a:r>
              <a:rPr lang="de-AT" sz="1600" dirty="0" err="1"/>
              <a:t>Cat</a:t>
            </a:r>
            <a:r>
              <a:rPr lang="de-AT" sz="1600" dirty="0"/>
              <a:t>. 7</a:t>
            </a:r>
            <a:r>
              <a:rPr lang="de-AT" sz="1600" baseline="-25000" dirty="0"/>
              <a:t>A</a:t>
            </a:r>
            <a:r>
              <a:rPr lang="de-AT" sz="1600" dirty="0"/>
              <a:t>)</a:t>
            </a:r>
          </a:p>
          <a:p>
            <a:pPr marL="1135062" lvl="3" indent="0" eaLnBrk="1" hangingPunct="1">
              <a:buNone/>
            </a:pPr>
            <a:endParaRPr lang="de-AT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3575" y="1576388"/>
            <a:ext cx="9239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34050" y="2576513"/>
            <a:ext cx="912813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81688" y="3821113"/>
            <a:ext cx="63817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129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276225"/>
            <a:ext cx="6734175" cy="666750"/>
          </a:xfrm>
        </p:spPr>
        <p:txBody>
          <a:bodyPr/>
          <a:lstStyle/>
          <a:p>
            <a:pPr eaLnBrk="1" hangingPunct="1"/>
            <a:r>
              <a:rPr lang="de-AT"/>
              <a:t>NORMEN</a:t>
            </a:r>
            <a:endParaRPr lang="de-DE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" y="1104900"/>
            <a:ext cx="8772525" cy="5105400"/>
          </a:xfrm>
        </p:spPr>
        <p:txBody>
          <a:bodyPr/>
          <a:lstStyle/>
          <a:p>
            <a:pPr lvl="1" eaLnBrk="1" hangingPunct="1"/>
            <a:r>
              <a:rPr lang="de-AT"/>
              <a:t>Applicaties:</a:t>
            </a:r>
          </a:p>
          <a:p>
            <a:pPr lvl="2" eaLnBrk="1" hangingPunct="1"/>
            <a:r>
              <a:rPr lang="de-AT"/>
              <a:t>Classes A, B, C</a:t>
            </a: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325" y="1971675"/>
            <a:ext cx="7753350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hteck 14"/>
          <p:cNvSpPr/>
          <p:nvPr/>
        </p:nvSpPr>
        <p:spPr bwMode="auto">
          <a:xfrm>
            <a:off x="714375" y="2000250"/>
            <a:ext cx="7696200" cy="24765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rgbClr val="FF0000">
                <a:alpha val="40000"/>
              </a:srgbClr>
            </a:glow>
          </a:effectLst>
        </p:spPr>
        <p:txBody>
          <a:bodyPr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  <p:sp>
        <p:nvSpPr>
          <p:cNvPr id="12" name="Rechteck 16"/>
          <p:cNvSpPr/>
          <p:nvPr/>
        </p:nvSpPr>
        <p:spPr bwMode="auto">
          <a:xfrm>
            <a:off x="704850" y="2914650"/>
            <a:ext cx="7696200" cy="24765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rgbClr val="FF0000">
                <a:alpha val="40000"/>
              </a:srgbClr>
            </a:glow>
          </a:effectLst>
        </p:spPr>
        <p:txBody>
          <a:bodyPr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  <p:sp>
        <p:nvSpPr>
          <p:cNvPr id="13" name="Rechteck 17"/>
          <p:cNvSpPr/>
          <p:nvPr/>
        </p:nvSpPr>
        <p:spPr bwMode="auto">
          <a:xfrm>
            <a:off x="714375" y="4333875"/>
            <a:ext cx="7696200" cy="24765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rgbClr val="FF0000">
                <a:alpha val="40000"/>
              </a:srgbClr>
            </a:glow>
          </a:effectLst>
        </p:spPr>
        <p:txBody>
          <a:bodyPr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68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914525"/>
            <a:ext cx="7712075" cy="430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76225"/>
            <a:ext cx="6734175" cy="666750"/>
          </a:xfrm>
        </p:spPr>
        <p:txBody>
          <a:bodyPr/>
          <a:lstStyle/>
          <a:p>
            <a:pPr eaLnBrk="1" hangingPunct="1"/>
            <a:r>
              <a:rPr lang="de-AT"/>
              <a:t>NORMEN</a:t>
            </a:r>
            <a:endParaRPr lang="de-DE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" y="908720"/>
            <a:ext cx="8772525" cy="5105400"/>
          </a:xfrm>
        </p:spPr>
        <p:txBody>
          <a:bodyPr/>
          <a:lstStyle/>
          <a:p>
            <a:pPr lvl="1" eaLnBrk="1" hangingPunct="1"/>
            <a:r>
              <a:rPr lang="de-AT" dirty="0" err="1"/>
              <a:t>Applicaties</a:t>
            </a:r>
            <a:r>
              <a:rPr lang="de-AT" dirty="0"/>
              <a:t>:</a:t>
            </a:r>
          </a:p>
          <a:p>
            <a:pPr lvl="2" eaLnBrk="1" hangingPunct="1"/>
            <a:r>
              <a:rPr lang="de-AT" dirty="0" err="1"/>
              <a:t>Classes</a:t>
            </a:r>
            <a:r>
              <a:rPr lang="de-AT" dirty="0"/>
              <a:t> D, E, E</a:t>
            </a:r>
            <a:r>
              <a:rPr lang="de-AT" baseline="-25000" dirty="0"/>
              <a:t>A</a:t>
            </a:r>
            <a:r>
              <a:rPr lang="de-AT" dirty="0"/>
              <a:t>, F</a:t>
            </a:r>
          </a:p>
        </p:txBody>
      </p:sp>
      <p:sp>
        <p:nvSpPr>
          <p:cNvPr id="11" name="Rechteck 14"/>
          <p:cNvSpPr/>
          <p:nvPr/>
        </p:nvSpPr>
        <p:spPr bwMode="auto">
          <a:xfrm>
            <a:off x="723900" y="1933575"/>
            <a:ext cx="7677150" cy="24765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rgbClr val="FF0000">
                <a:alpha val="40000"/>
              </a:srgbClr>
            </a:glow>
          </a:effectLst>
        </p:spPr>
        <p:txBody>
          <a:bodyPr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  <p:sp>
        <p:nvSpPr>
          <p:cNvPr id="12" name="Rechteck 16"/>
          <p:cNvSpPr/>
          <p:nvPr/>
        </p:nvSpPr>
        <p:spPr bwMode="auto">
          <a:xfrm>
            <a:off x="723900" y="4800600"/>
            <a:ext cx="7677150" cy="24765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rgbClr val="FF0000">
                <a:alpha val="40000"/>
              </a:srgbClr>
            </a:glow>
          </a:effectLst>
        </p:spPr>
        <p:txBody>
          <a:bodyPr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  <p:sp>
        <p:nvSpPr>
          <p:cNvPr id="13" name="Rechteck 17"/>
          <p:cNvSpPr/>
          <p:nvPr/>
        </p:nvSpPr>
        <p:spPr bwMode="auto">
          <a:xfrm>
            <a:off x="733425" y="4333875"/>
            <a:ext cx="7677150" cy="24765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rgbClr val="FF0000">
                <a:alpha val="40000"/>
              </a:srgbClr>
            </a:glow>
          </a:effectLst>
        </p:spPr>
        <p:txBody>
          <a:bodyPr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  <p:sp>
        <p:nvSpPr>
          <p:cNvPr id="14" name="Rechteck 9"/>
          <p:cNvSpPr/>
          <p:nvPr/>
        </p:nvSpPr>
        <p:spPr bwMode="auto">
          <a:xfrm>
            <a:off x="733425" y="5267325"/>
            <a:ext cx="7677150" cy="24765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rgbClr val="FF0000">
                <a:alpha val="40000"/>
              </a:srgbClr>
            </a:glow>
          </a:effectLst>
        </p:spPr>
        <p:txBody>
          <a:bodyPr/>
          <a:lstStyle/>
          <a:p>
            <a:pPr>
              <a:defRPr/>
            </a:pPr>
            <a:endParaRPr lang="de-A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44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276225"/>
            <a:ext cx="6734175" cy="666750"/>
          </a:xfrm>
        </p:spPr>
        <p:txBody>
          <a:bodyPr/>
          <a:lstStyle/>
          <a:p>
            <a:pPr eaLnBrk="1" hangingPunct="1"/>
            <a:r>
              <a:rPr lang="de-AT"/>
              <a:t>SCHRACK SYSTEMEN</a:t>
            </a:r>
            <a:endParaRPr lang="de-DE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0363" y="1133475"/>
            <a:ext cx="8559800" cy="5127625"/>
          </a:xfrm>
        </p:spPr>
        <p:txBody>
          <a:bodyPr/>
          <a:lstStyle/>
          <a:p>
            <a:pPr eaLnBrk="1" hangingPunct="1"/>
            <a:endParaRPr lang="de-AT" sz="2400"/>
          </a:p>
          <a:p>
            <a:pPr eaLnBrk="1" hangingPunct="1"/>
            <a:r>
              <a:rPr lang="de-AT"/>
              <a:t>Category / Class</a:t>
            </a:r>
          </a:p>
          <a:p>
            <a:pPr lvl="1" eaLnBrk="1" hangingPunct="1"/>
            <a:r>
              <a:rPr lang="de-AT"/>
              <a:t>Cat.5 (5e) / Class D</a:t>
            </a:r>
          </a:p>
          <a:p>
            <a:pPr lvl="1" eaLnBrk="1" hangingPunct="1"/>
            <a:r>
              <a:rPr lang="de-AT"/>
              <a:t>Cat.6 / Class E</a:t>
            </a:r>
          </a:p>
          <a:p>
            <a:pPr lvl="1" eaLnBrk="1" hangingPunct="1"/>
            <a:r>
              <a:rPr lang="de-AT"/>
              <a:t>(Cat.6a) / Class Ea</a:t>
            </a:r>
          </a:p>
          <a:p>
            <a:pPr lvl="1" eaLnBrk="1" hangingPunct="1"/>
            <a:endParaRPr lang="de-AT" sz="2000"/>
          </a:p>
          <a:p>
            <a:pPr lvl="1" eaLnBrk="1" hangingPunct="1"/>
            <a:r>
              <a:rPr lang="de-AT"/>
              <a:t>Cat.7 / Class F</a:t>
            </a:r>
          </a:p>
          <a:p>
            <a:pPr lvl="1" eaLnBrk="1" hangingPunct="1"/>
            <a:r>
              <a:rPr lang="de-AT"/>
              <a:t>(Cat.7a) / Class Fa</a:t>
            </a:r>
          </a:p>
          <a:p>
            <a:pPr lvl="1" eaLnBrk="1" hangingPunct="1"/>
            <a:endParaRPr lang="de-AT" sz="2000"/>
          </a:p>
          <a:p>
            <a:pPr eaLnBrk="1" hangingPunct="1"/>
            <a:endParaRPr lang="de-DE" sz="2200" b="0">
              <a:solidFill>
                <a:srgbClr val="CC0000"/>
              </a:solidFill>
            </a:endParaRPr>
          </a:p>
          <a:p>
            <a:pPr lvl="1" eaLnBrk="1" hangingPunct="1">
              <a:buFontTx/>
              <a:buNone/>
            </a:pPr>
            <a:endParaRPr lang="de-DE" sz="2200" b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89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116632"/>
            <a:ext cx="6734175" cy="968375"/>
          </a:xfrm>
        </p:spPr>
        <p:txBody>
          <a:bodyPr/>
          <a:lstStyle/>
          <a:p>
            <a:pPr eaLnBrk="1" hangingPunct="1"/>
            <a:r>
              <a:rPr lang="de-DE" dirty="0"/>
              <a:t>OPBOUW KABEL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323975"/>
            <a:ext cx="75438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87" y="3616325"/>
            <a:ext cx="355282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11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84361"/>
            <a:ext cx="6734175" cy="968375"/>
          </a:xfrm>
        </p:spPr>
        <p:txBody>
          <a:bodyPr/>
          <a:lstStyle/>
          <a:p>
            <a:pPr eaLnBrk="1" hangingPunct="1"/>
            <a:r>
              <a:rPr lang="de-DE" dirty="0"/>
              <a:t>KLEURCODE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037" y="1647825"/>
            <a:ext cx="54959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4" y="3770313"/>
            <a:ext cx="48196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664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80975" y="156369"/>
            <a:ext cx="6734175" cy="968375"/>
          </a:xfrm>
        </p:spPr>
        <p:txBody>
          <a:bodyPr/>
          <a:lstStyle/>
          <a:p>
            <a:pPr eaLnBrk="1" hangingPunct="1"/>
            <a:r>
              <a:rPr lang="de-DE" dirty="0"/>
              <a:t>AFMETING VAN DE GELEIDERS</a:t>
            </a:r>
            <a:br>
              <a:rPr lang="de-DE" dirty="0"/>
            </a:br>
            <a:r>
              <a:rPr lang="de-DE" dirty="0"/>
              <a:t>EN DWARSDOORSNEDE</a:t>
            </a:r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/>
        </p:nvGraphicFramePr>
        <p:xfrm>
          <a:off x="393700" y="1346200"/>
          <a:ext cx="83439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Worksheet" r:id="rId3" imgW="4676740" imgH="1952676" progId="Excel.Sheet.8">
                  <p:embed/>
                </p:oleObj>
              </mc:Choice>
              <mc:Fallback>
                <p:oleObj name="Worksheet" r:id="rId3" imgW="4676740" imgH="1952676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" y="1346200"/>
                        <a:ext cx="8343900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622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tent - Get Ready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UMMARY - Get Ready PPT">
  <a:themeElements>
    <a:clrScheme name="SCHRACK_Pr(Fsentation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CHRACK_Pr(Fsentation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CHRACK_Pr(Fsentation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RACK_Pr(Fsentation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RACK_Pr(Fsentation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RACK_Pr(Fsentation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RACK_Pr(Fsentation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RACK_Pr(Fsentation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ontent - Get Ready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1780</TotalTime>
  <Words>492</Words>
  <Application>Microsoft Office PowerPoint</Application>
  <PresentationFormat>Diavoorstelling (4:3)</PresentationFormat>
  <Paragraphs>221</Paragraphs>
  <Slides>28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3</vt:i4>
      </vt:variant>
      <vt:variant>
        <vt:lpstr>Ingesloten OLE-bronprogramma's</vt:lpstr>
      </vt:variant>
      <vt:variant>
        <vt:i4>2</vt:i4>
      </vt:variant>
      <vt:variant>
        <vt:lpstr>Diatitels</vt:lpstr>
      </vt:variant>
      <vt:variant>
        <vt:i4>28</vt:i4>
      </vt:variant>
    </vt:vector>
  </HeadingPairs>
  <TitlesOfParts>
    <vt:vector size="38" baseType="lpstr">
      <vt:lpstr>Arial</vt:lpstr>
      <vt:lpstr>Calibri</vt:lpstr>
      <vt:lpstr>Times</vt:lpstr>
      <vt:lpstr>Wingdings</vt:lpstr>
      <vt:lpstr>ZopfRautbots2</vt:lpstr>
      <vt:lpstr>Content - Get Ready</vt:lpstr>
      <vt:lpstr>SUMMARY - Get Ready PPT</vt:lpstr>
      <vt:lpstr>1_Content - Get Ready</vt:lpstr>
      <vt:lpstr>Bitmap</vt:lpstr>
      <vt:lpstr>Worksheet</vt:lpstr>
      <vt:lpstr>PowerPoint-presentatie</vt:lpstr>
      <vt:lpstr>PowerPoint-presentatie</vt:lpstr>
      <vt:lpstr>Normen voor gestructureerde bekabelingssystemen </vt:lpstr>
      <vt:lpstr>PowerPoint-presentatie</vt:lpstr>
      <vt:lpstr>PowerPoint-presentatie</vt:lpstr>
      <vt:lpstr>NORMERING 2008 / 2011</vt:lpstr>
      <vt:lpstr>NORMERING 2008 / 2011</vt:lpstr>
      <vt:lpstr>NORMERING 2016</vt:lpstr>
      <vt:lpstr>NORMERING 2016</vt:lpstr>
      <vt:lpstr>NORMERING 2016</vt:lpstr>
      <vt:lpstr>ACTUELE NORMEN</vt:lpstr>
      <vt:lpstr>HISTORISCHE ONTWIKKELING–  MAX. TRANSMITIESNELHEID</vt:lpstr>
      <vt:lpstr>CAT6A / CLASS EA</vt:lpstr>
      <vt:lpstr>PowerPoint-presentatie</vt:lpstr>
      <vt:lpstr>PowerPoint-presentatie</vt:lpstr>
      <vt:lpstr>PowerPoint-presentatie</vt:lpstr>
      <vt:lpstr>SIGNALEN  </vt:lpstr>
      <vt:lpstr>PL - CHANNEL</vt:lpstr>
      <vt:lpstr>PL - CHANNEL</vt:lpstr>
      <vt:lpstr>NORMEN</vt:lpstr>
      <vt:lpstr>NORMEN</vt:lpstr>
      <vt:lpstr>NORMEN</vt:lpstr>
      <vt:lpstr>NORMEN</vt:lpstr>
      <vt:lpstr>NORMEN</vt:lpstr>
      <vt:lpstr>SCHRACK SYSTEMEN</vt:lpstr>
      <vt:lpstr>OPBOUW KABEL</vt:lpstr>
      <vt:lpstr>KLEURCODE</vt:lpstr>
      <vt:lpstr>AFMETING VAN DE GELEIDERS EN DWARSDOORSNEDE</vt:lpstr>
    </vt:vector>
  </TitlesOfParts>
  <Company>Schrack Technik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Arbeitsstätten – Ausführung von Sicherheitsbeleuchtung und nachleuchtende Orientierungsbeleuchtung</dc:title>
  <dc:creator>Hammer Stefan</dc:creator>
  <cp:lastModifiedBy>Heyse Bram</cp:lastModifiedBy>
  <cp:revision>166</cp:revision>
  <cp:lastPrinted>2019-04-23T10:16:57Z</cp:lastPrinted>
  <dcterms:created xsi:type="dcterms:W3CDTF">2012-10-18T12:42:36Z</dcterms:created>
  <dcterms:modified xsi:type="dcterms:W3CDTF">2021-05-05T08:08:35Z</dcterms:modified>
</cp:coreProperties>
</file>