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5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9" r:id="rId2"/>
    <p:sldMasterId id="2147483741" r:id="rId3"/>
    <p:sldMasterId id="2147483760" r:id="rId4"/>
    <p:sldMasterId id="2147483779" r:id="rId5"/>
    <p:sldMasterId id="2147483798" r:id="rId6"/>
    <p:sldMasterId id="2147483817" r:id="rId7"/>
    <p:sldMasterId id="2147483836" r:id="rId8"/>
  </p:sldMasterIdLst>
  <p:notesMasterIdLst>
    <p:notesMasterId r:id="rId35"/>
  </p:notesMasterIdLst>
  <p:handoutMasterIdLst>
    <p:handoutMasterId r:id="rId36"/>
  </p:handoutMasterIdLst>
  <p:sldIdLst>
    <p:sldId id="349" r:id="rId9"/>
    <p:sldId id="584" r:id="rId10"/>
    <p:sldId id="635" r:id="rId11"/>
    <p:sldId id="636" r:id="rId12"/>
    <p:sldId id="676" r:id="rId13"/>
    <p:sldId id="673" r:id="rId14"/>
    <p:sldId id="674" r:id="rId15"/>
    <p:sldId id="675" r:id="rId16"/>
    <p:sldId id="641" r:id="rId17"/>
    <p:sldId id="637" r:id="rId18"/>
    <p:sldId id="687" r:id="rId19"/>
    <p:sldId id="640" r:id="rId20"/>
    <p:sldId id="677" r:id="rId21"/>
    <p:sldId id="642" r:id="rId22"/>
    <p:sldId id="643" r:id="rId23"/>
    <p:sldId id="644" r:id="rId24"/>
    <p:sldId id="645" r:id="rId25"/>
    <p:sldId id="647" r:id="rId26"/>
    <p:sldId id="646" r:id="rId27"/>
    <p:sldId id="658" r:id="rId28"/>
    <p:sldId id="688" r:id="rId29"/>
    <p:sldId id="678" r:id="rId30"/>
    <p:sldId id="671" r:id="rId31"/>
    <p:sldId id="666" r:id="rId32"/>
    <p:sldId id="599" r:id="rId33"/>
    <p:sldId id="663" r:id="rId34"/>
  </p:sldIdLst>
  <p:sldSz cx="9144000" cy="6858000" type="screen4x3"/>
  <p:notesSz cx="6669088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2">
          <p15:clr>
            <a:srgbClr val="A4A3A4"/>
          </p15:clr>
        </p15:guide>
        <p15:guide id="2" orient="horz" pos="527">
          <p15:clr>
            <a:srgbClr val="A4A3A4"/>
          </p15:clr>
        </p15:guide>
        <p15:guide id="3" orient="horz" pos="1071">
          <p15:clr>
            <a:srgbClr val="A4A3A4"/>
          </p15:clr>
        </p15:guide>
        <p15:guide id="4" orient="horz" pos="3884">
          <p15:clr>
            <a:srgbClr val="A4A3A4"/>
          </p15:clr>
        </p15:guide>
        <p15:guide id="5" pos="113">
          <p15:clr>
            <a:srgbClr val="A4A3A4"/>
          </p15:clr>
        </p15:guide>
        <p15:guide id="6" pos="204">
          <p15:clr>
            <a:srgbClr val="A4A3A4"/>
          </p15:clr>
        </p15:guide>
        <p15:guide id="7" pos="476">
          <p15:clr>
            <a:srgbClr val="A4A3A4"/>
          </p15:clr>
        </p15:guide>
        <p15:guide id="8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7"/>
    <a:srgbClr val="006699"/>
    <a:srgbClr val="C90019"/>
    <a:srgbClr val="91A6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641" autoAdjust="0"/>
    <p:restoredTop sz="70784" autoAdjust="0"/>
  </p:normalViewPr>
  <p:slideViewPr>
    <p:cSldViewPr>
      <p:cViewPr varScale="1">
        <p:scale>
          <a:sx n="86" d="100"/>
          <a:sy n="86" d="100"/>
        </p:scale>
        <p:origin x="106" y="48"/>
      </p:cViewPr>
      <p:guideLst>
        <p:guide orient="horz" pos="1162"/>
        <p:guide orient="horz" pos="527"/>
        <p:guide orient="horz" pos="1071"/>
        <p:guide orient="horz" pos="3884"/>
        <p:guide pos="113"/>
        <p:guide pos="204"/>
        <p:guide pos="47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8" d="100"/>
          <a:sy n="98" d="100"/>
        </p:scale>
        <p:origin x="-3516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heme" Target="theme/theme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89D4C-9A2E-4C01-924E-53863C2DBF5F}" type="datetimeFigureOut">
              <a:rPr lang="de-AT" smtClean="0"/>
              <a:t>28.06.2021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0DA19-26AE-4825-9440-7AE0EB239FE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30063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C1D0D-D0E9-4E5F-BF0C-E80B1005932B}" type="datetimeFigureOut">
              <a:rPr lang="de-AT" smtClean="0"/>
              <a:t>28.06.2021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11A213-0670-48EF-8948-236A6EB14EF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1788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1A213-0670-48EF-8948-236A6EB14EFF}" type="slidenum">
              <a:rPr lang="de-AT" smtClean="0"/>
              <a:t>25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1846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11A213-0670-48EF-8948-236A6EB14EFF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282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3029356378"/>
      </p:ext>
    </p:extLst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7248678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610917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pc="30"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8" name="Untertitel 2"/>
          <p:cNvSpPr>
            <a:spLocks noGrp="1"/>
          </p:cNvSpPr>
          <p:nvPr>
            <p:ph type="subTitle" idx="1"/>
          </p:nvPr>
        </p:nvSpPr>
        <p:spPr>
          <a:xfrm>
            <a:off x="683568" y="2852936"/>
            <a:ext cx="3888432" cy="25922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spc="5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Formatvorlage des Untertitelmasters durch Klicken bearbeiten</a:t>
            </a:r>
            <a:endParaRPr lang="de-AT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644008" y="2852936"/>
            <a:ext cx="3815780" cy="2592288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67227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1453128965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91018423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39182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3438710011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39099652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3250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3681111381"/>
      </p:ext>
    </p:extLst>
  </p:cSld>
  <p:clrMapOvr>
    <a:masterClrMapping/>
  </p:clrMapOvr>
  <p:transition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53568081"/>
      </p:ext>
    </p:extLst>
  </p:cSld>
  <p:clrMapOvr>
    <a:masterClrMapping/>
  </p:clrMapOvr>
  <p:transition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00148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640876039"/>
      </p:ext>
    </p:extLst>
  </p:cSld>
  <p:clrMapOvr>
    <a:masterClrMapping/>
  </p:clrMapOvr>
  <p:transition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15131731"/>
      </p:ext>
    </p:extLst>
  </p:cSld>
  <p:clrMapOvr>
    <a:masterClrMapping/>
  </p:clrMapOvr>
  <p:transition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937440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380685055"/>
      </p:ext>
    </p:extLst>
  </p:cSld>
  <p:clrMapOvr>
    <a:masterClrMapping/>
  </p:clrMapOvr>
  <p:transition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12646988"/>
      </p:ext>
    </p:extLst>
  </p:cSld>
  <p:clrMapOvr>
    <a:masterClrMapping/>
  </p:clrMapOvr>
  <p:transition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2270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8064896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</p:spTree>
    <p:extLst>
      <p:ext uri="{BB962C8B-B14F-4D97-AF65-F5344CB8AC3E}">
        <p14:creationId xmlns:p14="http://schemas.microsoft.com/office/powerpoint/2010/main" val="2869005525"/>
      </p:ext>
    </p:extLst>
  </p:cSld>
  <p:clrMapOvr>
    <a:masterClrMapping/>
  </p:clrMapOvr>
  <p:transition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>
          <a:xfrm>
            <a:off x="8676456" y="6021288"/>
            <a:ext cx="451869" cy="216024"/>
          </a:xfrm>
          <a:prstGeom prst="rect">
            <a:avLst/>
          </a:prstGeom>
        </p:spPr>
        <p:txBody>
          <a:bodyPr anchor="ctr"/>
          <a:lstStyle>
            <a:lvl1pPr algn="ct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51A8009-B52E-49AE-94A1-E040DCC263F3}" type="slidenum">
              <a:rPr lang="de-AT" smtClean="0">
                <a:solidFill>
                  <a:srgbClr val="FFFFFF">
                    <a:lumMod val="75000"/>
                  </a:srgbClr>
                </a:solidFill>
              </a:rPr>
              <a:pPr/>
              <a:t>‹nr.›</a:t>
            </a:fld>
            <a:endParaRPr lang="de-AT" dirty="0">
              <a:solidFill>
                <a:srgbClr val="FFFFFF">
                  <a:lumMod val="75000"/>
                </a:srgbClr>
              </a:solidFill>
            </a:endParaRPr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611560" y="1988840"/>
            <a:ext cx="3816424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15888"/>
            <a:ext cx="8713092" cy="360784"/>
          </a:xfrm>
          <a:prstGeom prst="rect">
            <a:avLst/>
          </a:prstGeom>
        </p:spPr>
        <p:txBody>
          <a:bodyPr vert="horz" anchor="ctr"/>
          <a:lstStyle>
            <a:lvl1pPr marL="0" indent="0">
              <a:buNone/>
              <a:defRPr sz="1600" spc="30" baseline="0">
                <a:solidFill>
                  <a:srgbClr val="C90019"/>
                </a:solidFill>
              </a:defRPr>
            </a:lvl1pPr>
          </a:lstStyle>
          <a:p>
            <a:pPr lvl="0"/>
            <a:r>
              <a:rPr lang="de-AT" dirty="0"/>
              <a:t>EDIT TITLE OF CHAPTER</a:t>
            </a:r>
          </a:p>
        </p:txBody>
      </p:sp>
      <p:sp>
        <p:nvSpPr>
          <p:cNvPr id="10" name="Rectangle 3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11560" y="1196752"/>
            <a:ext cx="8064896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pc="30" baseline="0"/>
            </a:lvl1pPr>
          </a:lstStyle>
          <a:p>
            <a:pPr lvl="0"/>
            <a:r>
              <a:rPr lang="de-DE" dirty="0"/>
              <a:t>Edit Title </a:t>
            </a:r>
            <a:r>
              <a:rPr lang="de-DE" dirty="0" err="1"/>
              <a:t>of</a:t>
            </a:r>
            <a:r>
              <a:rPr lang="de-DE" dirty="0"/>
              <a:t> Slide</a:t>
            </a:r>
          </a:p>
        </p:txBody>
      </p:sp>
      <p:sp>
        <p:nvSpPr>
          <p:cNvPr id="7" name="Inhaltsplatzhalter 2"/>
          <p:cNvSpPr>
            <a:spLocks noGrp="1"/>
          </p:cNvSpPr>
          <p:nvPr>
            <p:ph sz="half" idx="12"/>
          </p:nvPr>
        </p:nvSpPr>
        <p:spPr>
          <a:xfrm>
            <a:off x="4788024" y="1988840"/>
            <a:ext cx="3888432" cy="4000073"/>
          </a:xfrm>
          <a:prstGeom prst="rect">
            <a:avLst/>
          </a:prstGeom>
        </p:spPr>
        <p:txBody>
          <a:bodyPr/>
          <a:lstStyle>
            <a:lvl1pPr marL="393700" indent="-39370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Blip>
                <a:blip r:embed="rId2"/>
              </a:buBlip>
              <a:defRPr sz="2400" b="0">
                <a:solidFill>
                  <a:srgbClr val="005397"/>
                </a:solidFill>
              </a:defRPr>
            </a:lvl1pPr>
            <a:lvl2pPr marL="781050" indent="-385763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2pPr>
            <a:lvl3pPr marL="1133475" indent="-350838">
              <a:spcBef>
                <a:spcPts val="1200"/>
              </a:spcBef>
              <a:buFontTx/>
              <a:buBlip>
                <a:blip r:embed="rId2"/>
              </a:buBlip>
              <a:defRPr sz="2000" b="0">
                <a:solidFill>
                  <a:srgbClr val="005397"/>
                </a:solidFill>
              </a:defRPr>
            </a:lvl3pPr>
            <a:lvl4pPr marL="1425575" indent="-2905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4pPr>
            <a:lvl5pPr marL="1654175" indent="-227013">
              <a:spcBef>
                <a:spcPts val="1200"/>
              </a:spcBef>
              <a:buFontTx/>
              <a:buBlip>
                <a:blip r:embed="rId2"/>
              </a:buBlip>
              <a:defRPr sz="1800" b="0">
                <a:solidFill>
                  <a:srgbClr val="00539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90733722"/>
      </p:ext>
    </p:extLst>
  </p:cSld>
  <p:clrMapOvr>
    <a:masterClrMapping/>
  </p:clrMapOvr>
  <p:transition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3568" y="2060848"/>
            <a:ext cx="7632848" cy="2448272"/>
          </a:xfrm>
          <a:prstGeom prst="rect">
            <a:avLst/>
          </a:prstGeom>
        </p:spPr>
        <p:txBody>
          <a:bodyPr/>
          <a:lstStyle>
            <a:lvl1pPr marL="457200" indent="-457200" algn="l"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/>
              <a:t>Edit Text</a:t>
            </a:r>
          </a:p>
          <a:p>
            <a:endParaRPr lang="de-DE" dirty="0"/>
          </a:p>
          <a:p>
            <a:endParaRPr lang="de-AT" dirty="0"/>
          </a:p>
        </p:txBody>
      </p:sp>
      <p:sp>
        <p:nvSpPr>
          <p:cNvPr id="6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179388" y="187896"/>
            <a:ext cx="8857108" cy="576808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3200" b="1" spc="30">
                <a:solidFill>
                  <a:schemeClr val="bg1"/>
                </a:solidFill>
              </a:defRPr>
            </a:lvl1pPr>
          </a:lstStyle>
          <a:p>
            <a:pPr lvl="0"/>
            <a:r>
              <a:rPr lang="de-AT" dirty="0"/>
              <a:t>EDIT TITLE (e.g. SUMMARY, AGENDA)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701955" y="39846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79512" y="764704"/>
            <a:ext cx="8856984" cy="360040"/>
          </a:xfrm>
          <a:prstGeom prst="rect">
            <a:avLst/>
          </a:prstGeom>
        </p:spPr>
        <p:txBody>
          <a:bodyPr vert="horz" anchor="t"/>
          <a:lstStyle>
            <a:lvl1pPr marL="0" indent="0">
              <a:buNone/>
              <a:defRPr sz="1600" b="1" baseline="0">
                <a:solidFill>
                  <a:srgbClr val="91A6CD"/>
                </a:solidFill>
              </a:defRPr>
            </a:lvl1pPr>
          </a:lstStyle>
          <a:p>
            <a:pPr lvl="0"/>
            <a:r>
              <a:rPr lang="en-US" dirty="0"/>
              <a:t>Edit 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317467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8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11" r:id="rId2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5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5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5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dschirmfoto 2013-12-30 um 17.57.34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2204" cy="6885384"/>
          </a:xfrm>
          <a:prstGeom prst="rect">
            <a:avLst/>
          </a:prstGeom>
        </p:spPr>
      </p:pic>
      <p:pic>
        <p:nvPicPr>
          <p:cNvPr id="4" name="Picture 3" descr="agenda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30"/>
          <a:stretch/>
        </p:blipFill>
        <p:spPr>
          <a:xfrm>
            <a:off x="0" y="6033696"/>
            <a:ext cx="9144000" cy="80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50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22" r:id="rId2"/>
  </p:sldLayoutIdLst>
  <p:hf hdr="0" ftr="0" dt="0"/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600" b="1" baseline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856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1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70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0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9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88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8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78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7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ter.jpg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" t="193" r="160" b="4513"/>
          <a:stretch/>
        </p:blipFill>
        <p:spPr>
          <a:xfrm>
            <a:off x="-1" y="6294429"/>
            <a:ext cx="9144001" cy="57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382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46" r:id="rId3"/>
  </p:sldLayoutIdLst>
  <p:transition>
    <p:wipe dir="d"/>
  </p:transition>
  <p:hf hdr="0" ftr="0" dt="0"/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05099"/>
          </a:solidFill>
          <a:latin typeface="Arial" charset="0"/>
        </a:defRPr>
      </a:lvl9pPr>
    </p:titleStyle>
    <p:bodyStyle>
      <a:lvl1pPr marL="393700" indent="-393700" algn="l" defTabSz="876300" rtl="0" fontAlgn="base">
        <a:spcBef>
          <a:spcPct val="20000"/>
        </a:spcBef>
        <a:spcAft>
          <a:spcPct val="0"/>
        </a:spcAft>
        <a:buSzPct val="85000"/>
        <a:buFont typeface="ZopfRautbots2" pitchFamily="18" charset="0"/>
        <a:buBlip>
          <a:blip r:embed="rId6"/>
        </a:buBlip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81050" indent="-38576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2400" b="1">
          <a:solidFill>
            <a:schemeClr val="tx1"/>
          </a:solidFill>
          <a:latin typeface="+mn-lt"/>
        </a:defRPr>
      </a:lvl2pPr>
      <a:lvl3pPr marL="1133475" indent="-350838" algn="l" defTabSz="876300" rtl="0" fontAlgn="base">
        <a:spcBef>
          <a:spcPct val="20000"/>
        </a:spcBef>
        <a:spcAft>
          <a:spcPct val="0"/>
        </a:spcAft>
        <a:buSzPct val="85000"/>
        <a:buFont typeface="Wingdings" pitchFamily="2" charset="2"/>
        <a:buBlip>
          <a:blip r:embed="rId6"/>
        </a:buBlip>
        <a:defRPr sz="2000" b="1">
          <a:solidFill>
            <a:schemeClr val="tx1"/>
          </a:solidFill>
          <a:latin typeface="+mn-lt"/>
        </a:defRPr>
      </a:lvl3pPr>
      <a:lvl4pPr marL="1425575" indent="-2905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600" b="1">
          <a:solidFill>
            <a:schemeClr val="tx1"/>
          </a:solidFill>
          <a:latin typeface="+mn-lt"/>
        </a:defRPr>
      </a:lvl4pPr>
      <a:lvl5pPr marL="16541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5pPr>
      <a:lvl6pPr marL="21113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6pPr>
      <a:lvl7pPr marL="25685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7pPr>
      <a:lvl8pPr marL="30257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8pPr>
      <a:lvl9pPr marL="3482975" indent="-227013" algn="l" defTabSz="876300" rtl="0" fontAlgn="base">
        <a:spcBef>
          <a:spcPct val="20000"/>
        </a:spcBef>
        <a:spcAft>
          <a:spcPct val="0"/>
        </a:spcAft>
        <a:buSzPct val="85000"/>
        <a:buBlip>
          <a:blip r:embed="rId6"/>
        </a:buBlip>
        <a:defRPr sz="1200" b="1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file://localhost/Applications/Microsoft%20Office%202011/Office/Media/Clipart/Bullets.localized/schrack%20white.gif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Applications/Microsoft%20Office%202011/Office/Media/Clipart/Bullets.localized/schrack%20white.gif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2420888"/>
            <a:ext cx="7128792" cy="864096"/>
          </a:xfrm>
        </p:spPr>
        <p:txBody>
          <a:bodyPr/>
          <a:lstStyle/>
          <a:p>
            <a:pPr algn="ctr"/>
            <a:r>
              <a:rPr lang="de-AT" sz="4800" i="1" u="sng" dirty="0" err="1">
                <a:latin typeface="+mn-lt"/>
                <a:ea typeface="+mn-ea"/>
                <a:cs typeface="+mn-cs"/>
              </a:rPr>
              <a:t>LED‘s</a:t>
            </a:r>
            <a:r>
              <a:rPr lang="de-AT" sz="4800" i="1" u="sng" dirty="0">
                <a:latin typeface="+mn-lt"/>
                <a:ea typeface="+mn-ea"/>
                <a:cs typeface="+mn-cs"/>
              </a:rPr>
              <a:t> do This 2021</a:t>
            </a:r>
            <a:br>
              <a:rPr lang="de-AT" sz="4800" dirty="0">
                <a:latin typeface="+mn-lt"/>
                <a:ea typeface="+mn-ea"/>
                <a:cs typeface="+mn-cs"/>
              </a:rPr>
            </a:br>
            <a:br>
              <a:rPr lang="de-AT" sz="4800" dirty="0">
                <a:latin typeface="+mn-lt"/>
                <a:ea typeface="+mn-ea"/>
                <a:cs typeface="+mn-cs"/>
              </a:rPr>
            </a:br>
            <a:endParaRPr lang="en-US" sz="4800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496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395536" y="1628800"/>
            <a:ext cx="8352928" cy="4608512"/>
          </a:xfrm>
        </p:spPr>
        <p:txBody>
          <a:bodyPr/>
          <a:lstStyle/>
          <a:p>
            <a:r>
              <a:rPr lang="de-AT" sz="3200" b="1" i="1" spc="30" dirty="0">
                <a:solidFill>
                  <a:schemeClr val="bg1"/>
                </a:solidFill>
              </a:rPr>
              <a:t>Basis</a:t>
            </a:r>
          </a:p>
          <a:p>
            <a:r>
              <a:rPr lang="de-AT" sz="3200" b="1" i="1" spc="30" dirty="0" err="1">
                <a:solidFill>
                  <a:schemeClr val="bg1"/>
                </a:solidFill>
              </a:rPr>
              <a:t>Fittingen</a:t>
            </a:r>
            <a:endParaRPr lang="de-AT" sz="3200" b="1" i="1" spc="30" dirty="0">
              <a:solidFill>
                <a:schemeClr val="bg1"/>
              </a:solidFill>
            </a:endParaRPr>
          </a:p>
          <a:p>
            <a:r>
              <a:rPr lang="de-AT" sz="3200" b="1" i="1" spc="30" dirty="0" err="1">
                <a:solidFill>
                  <a:schemeClr val="bg1"/>
                </a:solidFill>
              </a:rPr>
              <a:t>Lichtkleur</a:t>
            </a:r>
            <a:endParaRPr lang="de-AT" sz="3200" b="1" i="1" spc="30" dirty="0">
              <a:solidFill>
                <a:schemeClr val="bg1"/>
              </a:solidFill>
            </a:endParaRPr>
          </a:p>
          <a:p>
            <a:r>
              <a:rPr lang="de-AT" sz="3200" b="1" i="1" spc="30" dirty="0">
                <a:solidFill>
                  <a:schemeClr val="bg1"/>
                </a:solidFill>
              </a:rPr>
              <a:t>Lumen</a:t>
            </a:r>
          </a:p>
          <a:p>
            <a:r>
              <a:rPr lang="de-AT" sz="3200" b="1" i="1" spc="30" dirty="0">
                <a:solidFill>
                  <a:schemeClr val="bg1"/>
                </a:solidFill>
              </a:rPr>
              <a:t>Lux</a:t>
            </a:r>
          </a:p>
          <a:p>
            <a:r>
              <a:rPr lang="de-AT" sz="3200" b="1" i="1" spc="30" dirty="0">
                <a:solidFill>
                  <a:schemeClr val="bg1"/>
                </a:solidFill>
              </a:rPr>
              <a:t>CRI, UGR</a:t>
            </a:r>
          </a:p>
          <a:p>
            <a:r>
              <a:rPr lang="de-AT" sz="3200" b="1" i="1" spc="30" dirty="0">
                <a:solidFill>
                  <a:schemeClr val="bg1"/>
                </a:solidFill>
              </a:rPr>
              <a:t>IP </a:t>
            </a:r>
            <a:r>
              <a:rPr lang="de-AT" sz="3200" b="1" i="1" spc="30" dirty="0" err="1">
                <a:solidFill>
                  <a:schemeClr val="bg1"/>
                </a:solidFill>
              </a:rPr>
              <a:t>waarden</a:t>
            </a:r>
            <a:endParaRPr lang="de-AT" sz="3200" b="1" i="1" spc="30" dirty="0">
              <a:solidFill>
                <a:schemeClr val="bg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11560" y="692696"/>
            <a:ext cx="67687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Opleiding</a:t>
            </a:r>
            <a:r>
              <a:rPr lang="de-AT" sz="3600" b="1" i="1" spc="30" dirty="0">
                <a:solidFill>
                  <a:schemeClr val="bg1"/>
                </a:solidFill>
              </a:rPr>
              <a:t> </a:t>
            </a:r>
            <a:r>
              <a:rPr lang="de-AT" sz="3600" b="1" i="1" spc="30" dirty="0" err="1">
                <a:solidFill>
                  <a:schemeClr val="bg1"/>
                </a:solidFill>
              </a:rPr>
              <a:t>verlichting</a:t>
            </a:r>
            <a:endParaRPr lang="de-AT" sz="3600" b="1" i="1" spc="3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553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Fittingen</a:t>
            </a:r>
            <a:r>
              <a:rPr lang="de-AT" sz="3600" b="1" i="1" spc="30" dirty="0">
                <a:solidFill>
                  <a:schemeClr val="bg1"/>
                </a:solidFill>
              </a:rPr>
              <a:t> (</a:t>
            </a:r>
            <a:r>
              <a:rPr lang="de-AT" sz="3600" b="1" i="1" spc="30" dirty="0" err="1">
                <a:solidFill>
                  <a:schemeClr val="bg1"/>
                </a:solidFill>
              </a:rPr>
              <a:t>voornaamste</a:t>
            </a:r>
            <a:r>
              <a:rPr lang="de-AT" sz="3600" b="1" i="1" spc="3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34563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E14 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E27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GU10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T8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T5	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CB6F618-DEB7-4A97-BBA9-C166D2DA0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1772816"/>
            <a:ext cx="1663765" cy="195967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CBC1D41-CDCC-4D82-953C-BED8AD57CA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008" y="2060848"/>
            <a:ext cx="1408959" cy="195967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C44A9B7-6426-445B-B44E-28EE4664D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2570" y="2636912"/>
            <a:ext cx="1647056" cy="1990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8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Lichtkleuren</a:t>
            </a:r>
            <a:r>
              <a:rPr lang="de-AT" sz="3600" b="1" i="1" spc="30" dirty="0">
                <a:solidFill>
                  <a:schemeClr val="bg1"/>
                </a:solidFill>
              </a:rPr>
              <a:t> (Kelvin)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34563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2700K	=	827		Ultra warm wit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3000K	=	830		Warm Wit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4000K	=	840		Neutraal Wit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6500K	=	865		Daglicht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24318C2-709A-44F3-B90A-31D66C555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783" y="4005064"/>
            <a:ext cx="5976664" cy="1845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01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>
                <a:solidFill>
                  <a:schemeClr val="bg1"/>
                </a:solidFill>
              </a:rPr>
              <a:t>Lumen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395536" y="1339231"/>
            <a:ext cx="8133142" cy="1152128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Eenheid lichtstroom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Zichtbaar licht van een lichtbron</a:t>
            </a: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AE356B-F479-4B43-A244-70BA28B956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795" y="2635579"/>
            <a:ext cx="5616624" cy="33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35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>
                <a:solidFill>
                  <a:schemeClr val="bg1"/>
                </a:solidFill>
              </a:rPr>
              <a:t>Lux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395536" y="1339231"/>
            <a:ext cx="8133142" cy="1152128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Eenheid verlichtingssterkte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1 lux = 1 lumen/m²</a:t>
            </a: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4CB30C9-F731-4206-A607-034038B9A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032" y="2638246"/>
            <a:ext cx="3467545" cy="343685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2134CFD-B2A3-43BF-9F19-76D74E7332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600" y="2636912"/>
            <a:ext cx="3168353" cy="343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65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Kleurweergave</a:t>
            </a:r>
            <a:r>
              <a:rPr lang="de-AT" sz="3600" b="1" i="1" spc="30" dirty="0">
                <a:solidFill>
                  <a:schemeClr val="bg1"/>
                </a:solidFill>
              </a:rPr>
              <a:t> (Ra – CRI)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129614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Color</a:t>
            </a:r>
            <a:r>
              <a:rPr lang="nl-BE" sz="2800" b="1" i="1" kern="0" spc="30" dirty="0">
                <a:solidFill>
                  <a:schemeClr val="bg1"/>
                </a:solidFill>
              </a:rPr>
              <a:t>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rendering</a:t>
            </a:r>
            <a:r>
              <a:rPr lang="nl-BE" sz="2800" b="1" i="1" kern="0" spc="30" dirty="0">
                <a:solidFill>
                  <a:schemeClr val="bg1"/>
                </a:solidFill>
              </a:rPr>
              <a:t> Index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TL buizen hebben 80 of 90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Gloeilampen vrijwel 100 (daglicht)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Meeste LED bronnen CRI80 - 90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9F786B0-F536-473A-89CB-A037465C2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2492896"/>
            <a:ext cx="4743450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98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>
                <a:solidFill>
                  <a:schemeClr val="bg1"/>
                </a:solidFill>
              </a:rPr>
              <a:t>UGR</a:t>
            </a: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4032448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Unified</a:t>
            </a:r>
            <a:r>
              <a:rPr lang="nl-BE" sz="2800" b="1" i="1" kern="0" spc="30" dirty="0">
                <a:solidFill>
                  <a:schemeClr val="bg1"/>
                </a:solidFill>
              </a:rPr>
              <a:t>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Glare</a:t>
            </a:r>
            <a:r>
              <a:rPr lang="nl-BE" sz="2800" b="1" i="1" kern="0" spc="30" dirty="0">
                <a:solidFill>
                  <a:schemeClr val="bg1"/>
                </a:solidFill>
              </a:rPr>
              <a:t> Rating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Gemiddelde waarden liggen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tss</a:t>
            </a:r>
            <a:r>
              <a:rPr lang="nl-BE" sz="2800" b="1" i="1" kern="0" spc="30" dirty="0">
                <a:solidFill>
                  <a:schemeClr val="bg1"/>
                </a:solidFill>
              </a:rPr>
              <a:t> 15-30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Lager dan 10 = geen verblinding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Muren / vloer / plafond hebben invloed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Gang &lt;28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Bedrijfshal, trap en lift &lt;25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Kantoor &lt;19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Tekenkamer &lt;16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0085006-D23E-4DE1-B04A-527CB13EE2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9086" y="188640"/>
            <a:ext cx="3928394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>
                <a:solidFill>
                  <a:schemeClr val="bg1"/>
                </a:solidFill>
              </a:rPr>
              <a:t>IP </a:t>
            </a:r>
            <a:r>
              <a:rPr lang="de-AT" sz="3600" b="1" spc="30" dirty="0" err="1">
                <a:solidFill>
                  <a:schemeClr val="bg1"/>
                </a:solidFill>
              </a:rPr>
              <a:t>Waarde</a:t>
            </a:r>
            <a:r>
              <a:rPr lang="de-AT" sz="3600" b="1" spc="30" dirty="0">
                <a:solidFill>
                  <a:schemeClr val="bg1"/>
                </a:solidFill>
              </a:rPr>
              <a:t> - </a:t>
            </a:r>
            <a:r>
              <a:rPr lang="de-AT" sz="3600" b="1" spc="30" dirty="0" err="1">
                <a:solidFill>
                  <a:schemeClr val="bg1"/>
                </a:solidFill>
              </a:rPr>
              <a:t>Overzichtstabel</a:t>
            </a:r>
            <a:r>
              <a:rPr lang="de-AT" sz="3600" b="1" spc="3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643C5A8-10FE-4390-9D37-1ACBAF07A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484784"/>
            <a:ext cx="7569542" cy="428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0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4248472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Inbouwspots </a:t>
            </a: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Boordiameter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Fitting?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Springveren</a:t>
            </a:r>
            <a:r>
              <a:rPr lang="de-AT" sz="2800" b="1" i="1" kern="0" spc="30" dirty="0">
                <a:solidFill>
                  <a:schemeClr val="bg1"/>
                </a:solidFill>
              </a:rPr>
              <a:t>,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bladveren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IP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waarde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Dimbaar</a:t>
            </a:r>
            <a:r>
              <a:rPr lang="de-AT" sz="2800" b="1" i="1" kern="0" spc="30" dirty="0">
                <a:solidFill>
                  <a:schemeClr val="bg1"/>
                </a:solidFill>
              </a:rPr>
              <a:t> al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dan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niet</a:t>
            </a:r>
            <a:r>
              <a:rPr lang="de-AT" sz="2800" b="1" i="1" kern="0" spc="30" dirty="0">
                <a:solidFill>
                  <a:schemeClr val="bg1"/>
                </a:solidFill>
              </a:rPr>
              <a:t>? 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Optionele</a:t>
            </a:r>
            <a:r>
              <a:rPr lang="de-AT" sz="2800" b="1" i="1" kern="0" spc="30" dirty="0">
                <a:solidFill>
                  <a:schemeClr val="bg1"/>
                </a:solidFill>
              </a:rPr>
              <a:t> Driver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0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4248472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Inbouwspots springveren</a:t>
            </a:r>
            <a:r>
              <a:rPr lang="nl-BE" sz="32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3200" b="1" i="1" kern="0" spc="30" dirty="0">
                <a:solidFill>
                  <a:schemeClr val="bg1"/>
                </a:solidFill>
              </a:rPr>
              <a:t>	vals plafond</a:t>
            </a: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r>
              <a:rPr lang="en-US" sz="2800" b="1" i="1" kern="0" spc="30" dirty="0" err="1">
                <a:solidFill>
                  <a:schemeClr val="bg1"/>
                </a:solidFill>
              </a:rPr>
              <a:t>Inbouwspots</a:t>
            </a:r>
            <a:r>
              <a:rPr lang="en-US" sz="2800" b="1" i="1" kern="0" spc="30" dirty="0">
                <a:solidFill>
                  <a:schemeClr val="bg1"/>
                </a:solidFill>
              </a:rPr>
              <a:t> </a:t>
            </a:r>
            <a:r>
              <a:rPr lang="en-US" sz="2800" b="1" i="1" kern="0" spc="30" dirty="0" err="1">
                <a:solidFill>
                  <a:schemeClr val="bg1"/>
                </a:solidFill>
              </a:rPr>
              <a:t>bladveren</a:t>
            </a:r>
            <a:r>
              <a:rPr lang="en-US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betongewelven</a:t>
            </a: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A090DC0-B790-43A5-A280-531EAD6AD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439" y="1527995"/>
            <a:ext cx="2661295" cy="192287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A0A1408-8C95-425F-8D70-B769CD5B97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4631071"/>
            <a:ext cx="2025897" cy="149102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885B20C-FFDB-4D19-B525-1B47202FA66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910" y="3717032"/>
            <a:ext cx="2945776" cy="165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7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Inbouwspots</a:t>
            </a:r>
            <a:r>
              <a:rPr lang="de-AT" sz="3600" b="1" spc="30" dirty="0">
                <a:solidFill>
                  <a:schemeClr val="bg1"/>
                </a:solidFill>
              </a:rPr>
              <a:t> - </a:t>
            </a:r>
            <a:r>
              <a:rPr lang="de-AT" sz="3600" b="1" spc="30" dirty="0" err="1">
                <a:solidFill>
                  <a:schemeClr val="bg1"/>
                </a:solidFill>
              </a:rPr>
              <a:t>Lichtbronnen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34563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GU10 LED retrofit (verwisselbaar)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COB LED (vast)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- compleet met driver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- of COB module + mA driver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06A3B03-9E2E-4248-998E-6ABF6DDAC1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3884582"/>
            <a:ext cx="1800200" cy="179510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8CC9D3EA-79C9-41C7-990C-FD6F67280A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2052" y="3867888"/>
            <a:ext cx="2083140" cy="179510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D6AF8A4-7638-49BD-99F8-4167C04EF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9570" y="3884581"/>
            <a:ext cx="3119211" cy="179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7615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LEDstrips</a:t>
            </a:r>
            <a:endParaRPr lang="de-AT" sz="3600" b="1" i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4248472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wattage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kleur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IP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graad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Inbouw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of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opbouw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Afstand</a:t>
            </a:r>
            <a:r>
              <a:rPr lang="de-AT" sz="2800" b="1" i="1" kern="0" spc="30" dirty="0">
                <a:solidFill>
                  <a:schemeClr val="bg1"/>
                </a:solidFill>
              </a:rPr>
              <a:t>? 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Toebehoren</a:t>
            </a:r>
            <a:r>
              <a:rPr lang="de-AT" sz="2800" b="1" i="1" kern="0" spc="30" dirty="0">
                <a:solidFill>
                  <a:schemeClr val="bg1"/>
                </a:solidFill>
              </a:rPr>
              <a:t>? Controller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4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34563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Ledstrip</a:t>
            </a:r>
            <a:endParaRPr lang="nl-BE" sz="2800" b="1" i="1" kern="0" spc="30" dirty="0">
              <a:solidFill>
                <a:schemeClr val="bg1"/>
              </a:solidFill>
            </a:endParaRP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LED Alu profielen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Drivers*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Controllers*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Toebehoren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Bepaling kabelsectie*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CBF1319-A7A8-456B-A880-A66E0DA7D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734308"/>
            <a:ext cx="2616705" cy="370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78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345638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LEDstrips</a:t>
            </a: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IP20	niet waterdicht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IP44	spatwaterdicht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IP68	waterdicht (buitengebruik)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D2949DD-CED0-4D96-8AD1-E18F56B4C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2348880"/>
            <a:ext cx="2625279" cy="191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9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208912" cy="360040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LEDstrips</a:t>
            </a: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IP20 / IP44 / IP68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Keuze kleur, meest 3000K – 4000K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Lengte, rollen steeds 5m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Profiel bepalen, opbouw, inbouw, hoek …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Drivers en controllers, dim, RGB(W) …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FD4787-BA13-42B4-8C58-05E13BD41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39908"/>
            <a:ext cx="2388691" cy="171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0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208912" cy="432048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Héél belangrijk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800" b="1" i="1" kern="0" spc="30" dirty="0">
                <a:solidFill>
                  <a:schemeClr val="bg1"/>
                </a:solidFill>
              </a:rPr>
              <a:t>!!!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-&gt; </a:t>
            </a:r>
            <a:r>
              <a:rPr lang="nl-BE" sz="2000" b="1" i="1" kern="0" spc="30" dirty="0">
                <a:solidFill>
                  <a:schemeClr val="bg1"/>
                </a:solidFill>
              </a:rPr>
              <a:t>Steeds in een alu profiel = koeling (altijd 2m!)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 Driver zo dicht mogelijk aan te sluiten</a:t>
            </a: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LED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dots</a:t>
            </a:r>
            <a:r>
              <a:rPr lang="nl-BE" sz="2000" b="1" i="1" kern="0" spc="30" dirty="0">
                <a:solidFill>
                  <a:schemeClr val="bg1"/>
                </a:solidFill>
              </a:rPr>
              <a:t> niet zichtbaar opalen diffusor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Afstand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tss</a:t>
            </a:r>
            <a:r>
              <a:rPr lang="nl-BE" sz="2000" b="1" i="1" kern="0" spc="30" dirty="0">
                <a:solidFill>
                  <a:schemeClr val="bg1"/>
                </a:solidFill>
              </a:rPr>
              <a:t> 2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LEDs</a:t>
            </a:r>
            <a:r>
              <a:rPr lang="nl-BE" sz="2000" b="1" i="1" kern="0" spc="30" dirty="0">
                <a:solidFill>
                  <a:schemeClr val="bg1"/>
                </a:solidFill>
              </a:rPr>
              <a:t> x 0,8 = min. Afstand diffusor</a:t>
            </a: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7FD4787-BA13-42B4-8C58-05E13BD41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4208" y="339908"/>
            <a:ext cx="2388691" cy="1710205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C91E307-E71F-482B-8443-CE49A065C2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4005064"/>
            <a:ext cx="5400600" cy="207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7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208912" cy="432048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Héél belangrijk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800" b="1" i="1" kern="0" spc="30" dirty="0">
                <a:solidFill>
                  <a:schemeClr val="bg1"/>
                </a:solidFill>
              </a:rPr>
              <a:t>!!!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  <a:r>
              <a:rPr lang="nl-BE" sz="2000" b="1" i="1" kern="0" spc="30" dirty="0">
                <a:solidFill>
                  <a:schemeClr val="bg1"/>
                </a:solidFill>
              </a:rPr>
              <a:t>-&gt;</a:t>
            </a:r>
            <a:r>
              <a:rPr lang="nl-BE" sz="2800" b="1" i="1" kern="0" spc="30" dirty="0">
                <a:solidFill>
                  <a:schemeClr val="bg1"/>
                </a:solidFill>
              </a:rPr>
              <a:t> </a:t>
            </a:r>
            <a:r>
              <a:rPr lang="nl-BE" sz="2000" b="1" i="1" kern="0" spc="30" dirty="0">
                <a:solidFill>
                  <a:schemeClr val="bg1"/>
                </a:solidFill>
              </a:rPr>
              <a:t>voorkom rechtstreeks contact met LED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      statische elektriciteit!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polarisatie “+” en “-” / 12V of 24DC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batch nummer = dezelfde kleurweergave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niet plooien in hoeken, steeds solderen!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niet plooien of torsen!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LEDstrips</a:t>
            </a:r>
            <a:r>
              <a:rPr lang="nl-BE" sz="2000" b="1" i="1" kern="0" spc="30" dirty="0">
                <a:solidFill>
                  <a:schemeClr val="bg1"/>
                </a:solidFill>
              </a:rPr>
              <a:t> steeds parallel aansluiten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                 (opwarming, beschadiging van de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000" b="1" i="1" kern="0" spc="30" dirty="0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Dimmen steeds aan de 12V/24V zijde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E3D1340-D702-4493-920F-F6C4FC3D1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329687"/>
            <a:ext cx="2863205" cy="173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9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208912" cy="432048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 err="1">
                <a:solidFill>
                  <a:schemeClr val="bg1"/>
                </a:solidFill>
              </a:rPr>
              <a:t>LEDstrips</a:t>
            </a:r>
            <a:r>
              <a:rPr lang="nl-BE" sz="2800" b="1" i="1" kern="0" spc="30" dirty="0">
                <a:solidFill>
                  <a:schemeClr val="bg1"/>
                </a:solidFill>
              </a:rPr>
              <a:t> bepalen welke voeding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  <a:r>
              <a:rPr lang="nl-BE" sz="2000" b="1" i="1" kern="0" spc="30" dirty="0">
                <a:solidFill>
                  <a:schemeClr val="bg1"/>
                </a:solidFill>
              </a:rPr>
              <a:t>-&gt; Welke wattage heeft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0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    Lengte x Wattage = Totale Wattage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Steeds reserve, ongeveer 10% erboven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   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Bvb</a:t>
            </a:r>
            <a:r>
              <a:rPr lang="nl-BE" sz="2000" b="1" i="1" kern="0" spc="30" dirty="0">
                <a:solidFill>
                  <a:schemeClr val="bg1"/>
                </a:solidFill>
              </a:rPr>
              <a:t>. 5m x 17,5W/m = 87,5W -&gt; Driver 100W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-&gt; Wil je 10m voeden met 1 driver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   10m x 17,5W/m = 175W -&gt; driver min.200W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                !!! Voeding in midden van lengte </a:t>
            </a:r>
            <a:r>
              <a:rPr lang="nl-BE" sz="20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000" b="1" i="1" kern="0" spc="30" dirty="0">
                <a:solidFill>
                  <a:schemeClr val="bg1"/>
                </a:solidFill>
              </a:rPr>
              <a:t> !!!</a:t>
            </a: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   !!! Nooit lengtes boven de 5m = spanningsval !!!</a:t>
            </a:r>
          </a:p>
          <a:p>
            <a:pPr marL="0" indent="0">
              <a:buNone/>
            </a:pPr>
            <a:endParaRPr lang="nl-BE" sz="20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000" b="1" i="1" kern="0" spc="30" dirty="0">
                <a:solidFill>
                  <a:schemeClr val="bg1"/>
                </a:solidFill>
              </a:rPr>
              <a:t>	</a:t>
            </a:r>
            <a:endParaRPr lang="nl-BE" sz="1600" b="1" i="1" u="sng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16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F5D571A-5B2E-482A-85CE-9E0E8ACB84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60" y="260648"/>
            <a:ext cx="2913906" cy="14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95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endParaRPr lang="de-AT" sz="3600" b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208912" cy="4320480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Héél belangrijk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LEDstrip</a:t>
            </a:r>
            <a:r>
              <a:rPr lang="nl-BE" sz="2800" b="1" i="1" kern="0" spc="30" dirty="0">
                <a:solidFill>
                  <a:schemeClr val="bg1"/>
                </a:solidFill>
              </a:rPr>
              <a:t>!!!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   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 </a:t>
            </a:r>
          </a:p>
          <a:p>
            <a:pPr marL="0" indent="0">
              <a:buNone/>
            </a:pP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293C0E6-9AED-43AC-A9C2-3C016182EC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600" y="2476477"/>
            <a:ext cx="7120753" cy="3171428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BC81CD7C-7549-4CC7-8526-6FA72B149F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60" y="260648"/>
            <a:ext cx="2913906" cy="148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88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8028AF5-89FF-42D0-BA55-39890265E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" y="1557337"/>
            <a:ext cx="8496300" cy="3743325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73F2A0B3-D045-41CF-B570-6E611E8D3E96}"/>
              </a:ext>
            </a:extLst>
          </p:cNvPr>
          <p:cNvSpPr/>
          <p:nvPr/>
        </p:nvSpPr>
        <p:spPr>
          <a:xfrm>
            <a:off x="467544" y="548680"/>
            <a:ext cx="8352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spc="30" dirty="0" err="1">
                <a:solidFill>
                  <a:schemeClr val="bg1"/>
                </a:solidFill>
              </a:rPr>
              <a:t>LEDstrips</a:t>
            </a:r>
            <a:r>
              <a:rPr lang="de-AT" sz="3600" b="1" spc="30" dirty="0">
                <a:solidFill>
                  <a:schemeClr val="bg1"/>
                </a:solidFill>
              </a:rPr>
              <a:t> – </a:t>
            </a:r>
            <a:r>
              <a:rPr lang="de-AT" sz="3600" b="1" spc="30" dirty="0" err="1">
                <a:solidFill>
                  <a:schemeClr val="bg1"/>
                </a:solidFill>
              </a:rPr>
              <a:t>bepalen</a:t>
            </a:r>
            <a:r>
              <a:rPr lang="de-AT" sz="3600" b="1" spc="30" dirty="0">
                <a:solidFill>
                  <a:schemeClr val="bg1"/>
                </a:solidFill>
              </a:rPr>
              <a:t> </a:t>
            </a:r>
            <a:r>
              <a:rPr lang="de-AT" sz="3600" b="1" spc="30" dirty="0" err="1">
                <a:solidFill>
                  <a:schemeClr val="bg1"/>
                </a:solidFill>
              </a:rPr>
              <a:t>kabelsectie</a:t>
            </a:r>
            <a:r>
              <a:rPr lang="de-AT" sz="3600" b="1" spc="30" dirty="0">
                <a:solidFill>
                  <a:schemeClr val="bg1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410552955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7615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i="1" spc="30" dirty="0" err="1">
                <a:solidFill>
                  <a:schemeClr val="bg1"/>
                </a:solidFill>
              </a:rPr>
              <a:t>Algemene</a:t>
            </a:r>
            <a:r>
              <a:rPr lang="de-AT" sz="3600" b="1" i="1" spc="30" dirty="0">
                <a:solidFill>
                  <a:schemeClr val="bg1"/>
                </a:solidFill>
              </a:rPr>
              <a:t> </a:t>
            </a:r>
            <a:r>
              <a:rPr lang="de-AT" sz="3600" b="1" i="1" spc="30" dirty="0" err="1">
                <a:solidFill>
                  <a:schemeClr val="bg1"/>
                </a:solidFill>
              </a:rPr>
              <a:t>lichtoplossingen</a:t>
            </a:r>
            <a:endParaRPr lang="de-AT" sz="3600" b="1" i="1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467544" y="1700808"/>
            <a:ext cx="8133142" cy="4248472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Plafond / Wandtoestellen</a:t>
            </a:r>
            <a:endParaRPr lang="en-US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wattage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kleur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Welke IP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graad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Inbouw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of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opbouw</a:t>
            </a:r>
            <a:r>
              <a:rPr lang="de-AT" sz="2800" b="1" i="1" kern="0" spc="30" dirty="0">
                <a:solidFill>
                  <a:schemeClr val="bg1"/>
                </a:solidFill>
              </a:rPr>
              <a:t>?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Ruimte</a:t>
            </a:r>
            <a:r>
              <a:rPr lang="de-AT" sz="2800" b="1" i="1" kern="0" spc="30" dirty="0">
                <a:solidFill>
                  <a:schemeClr val="bg1"/>
                </a:solidFill>
              </a:rPr>
              <a:t>? 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Eventuele</a:t>
            </a:r>
            <a:r>
              <a:rPr lang="de-AT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lichtberekeningen</a:t>
            </a:r>
            <a:r>
              <a:rPr lang="de-AT" sz="2800" b="1" i="1" kern="0" spc="30" dirty="0">
                <a:solidFill>
                  <a:schemeClr val="bg1"/>
                </a:solidFill>
              </a:rPr>
              <a:t>, </a:t>
            </a:r>
            <a:r>
              <a:rPr lang="de-AT" sz="2800" b="1" i="1" kern="0" spc="30" dirty="0" err="1">
                <a:solidFill>
                  <a:schemeClr val="bg1"/>
                </a:solidFill>
              </a:rPr>
              <a:t>LxBxH</a:t>
            </a:r>
            <a:r>
              <a:rPr lang="de-AT" sz="2800" b="1" i="1" kern="0" spc="30" dirty="0">
                <a:solidFill>
                  <a:schemeClr val="bg1"/>
                </a:solidFill>
              </a:rPr>
              <a:t>!</a:t>
            </a:r>
          </a:p>
          <a:p>
            <a:pPr marL="0" indent="0">
              <a:buNone/>
            </a:pPr>
            <a:r>
              <a:rPr lang="de-AT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8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611560" y="332656"/>
            <a:ext cx="77594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kern="0" spc="30" dirty="0" err="1">
                <a:solidFill>
                  <a:schemeClr val="bg1"/>
                </a:solidFill>
              </a:rPr>
              <a:t>Noodverlichting</a:t>
            </a:r>
            <a:endParaRPr lang="de-AT" sz="3600" b="1" i="1" kern="0" spc="30" dirty="0">
              <a:solidFill>
                <a:schemeClr val="bg1"/>
              </a:solidFill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55675D2-D0DE-4117-8923-160B95C595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239058"/>
            <a:ext cx="1353429" cy="1810669"/>
          </a:xfrm>
          <a:prstGeom prst="rect">
            <a:avLst/>
          </a:prstGeom>
        </p:spPr>
      </p:pic>
      <p:sp>
        <p:nvSpPr>
          <p:cNvPr id="6" name="Subtitle 1">
            <a:extLst>
              <a:ext uri="{FF2B5EF4-FFF2-40B4-BE49-F238E27FC236}">
                <a16:creationId xmlns:a16="http://schemas.microsoft.com/office/drawing/2014/main" id="{509A3A62-3DD4-405F-B60C-D2558B63AB88}"/>
              </a:ext>
            </a:extLst>
          </p:cNvPr>
          <p:cNvSpPr txBox="1">
            <a:spLocks/>
          </p:cNvSpPr>
          <p:nvPr/>
        </p:nvSpPr>
        <p:spPr>
          <a:xfrm>
            <a:off x="474043" y="1412776"/>
            <a:ext cx="8133142" cy="4853661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3" r:link="rId4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Verschil nood en vluchtweg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Nood = aanduiding uitgangen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Veiligheid = aanduiding vluchtweg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Pictogrammen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Autonomie batterijen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Instelbaar P / NP</a:t>
            </a: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	</a:t>
            </a: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	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3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556957" y="548680"/>
            <a:ext cx="6535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600" b="1" kern="0" spc="30" dirty="0" err="1">
                <a:solidFill>
                  <a:schemeClr val="bg1"/>
                </a:solidFill>
              </a:rPr>
              <a:t>Lichtstudies</a:t>
            </a:r>
            <a:endParaRPr lang="de-AT" sz="3600" b="1" i="1" kern="0" spc="30" dirty="0">
              <a:solidFill>
                <a:schemeClr val="bg1"/>
              </a:solidFill>
            </a:endParaRPr>
          </a:p>
        </p:txBody>
      </p:sp>
      <p:sp>
        <p:nvSpPr>
          <p:cNvPr id="4" name="Subtitle 1"/>
          <p:cNvSpPr txBox="1">
            <a:spLocks/>
          </p:cNvSpPr>
          <p:nvPr/>
        </p:nvSpPr>
        <p:spPr>
          <a:xfrm>
            <a:off x="505429" y="1484784"/>
            <a:ext cx="8133142" cy="4536504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130000"/>
              <a:buFontTx/>
              <a:buBlip>
                <a:blip r:embed="rId2" r:link="rId3"/>
              </a:buBlip>
              <a:defRPr sz="24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l-BE" sz="2800" b="1" i="1" kern="0" spc="30" dirty="0">
                <a:solidFill>
                  <a:schemeClr val="bg1"/>
                </a:solidFill>
              </a:rPr>
              <a:t>Digitaal ! 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DWG file !</a:t>
            </a: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of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PDF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Plan met afmetingen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Hallen, Loodsen, </a:t>
            </a:r>
            <a:r>
              <a:rPr lang="nl-BE" sz="2800" b="1" i="1" kern="0" spc="30" dirty="0" err="1">
                <a:solidFill>
                  <a:schemeClr val="bg1"/>
                </a:solidFill>
              </a:rPr>
              <a:t>Paarderijhallen</a:t>
            </a:r>
            <a:r>
              <a:rPr lang="nl-BE" sz="2800" b="1" i="1" kern="0" spc="30" dirty="0">
                <a:solidFill>
                  <a:schemeClr val="bg1"/>
                </a:solidFill>
              </a:rPr>
              <a:t> …</a:t>
            </a:r>
          </a:p>
          <a:p>
            <a:r>
              <a:rPr lang="nl-BE" sz="2800" b="1" i="1" kern="0" spc="30" dirty="0">
                <a:solidFill>
                  <a:schemeClr val="bg1"/>
                </a:solidFill>
              </a:rPr>
              <a:t>Buitentoepassingen, oprit, parking …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s.clincke@schrack.be</a:t>
            </a:r>
          </a:p>
          <a:p>
            <a:pPr marL="0" indent="0">
              <a:buNone/>
            </a:pPr>
            <a:endParaRPr lang="nl-BE" sz="2800" b="1" i="1" kern="0" spc="30" dirty="0">
              <a:solidFill>
                <a:schemeClr val="bg1"/>
              </a:solidFill>
            </a:endParaRPr>
          </a:p>
          <a:p>
            <a:endParaRPr lang="nl-BE" sz="2800" b="1" i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nl-BE" sz="2800" b="1" i="1" kern="0" spc="30" dirty="0">
                <a:solidFill>
                  <a:schemeClr val="bg1"/>
                </a:solidFill>
              </a:rPr>
              <a:t> </a:t>
            </a:r>
            <a:r>
              <a:rPr lang="de-AT" sz="2800" b="1" i="1" kern="0" spc="30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de-AT" sz="2800" b="1" kern="0" spc="30" dirty="0">
              <a:solidFill>
                <a:schemeClr val="bg1"/>
              </a:solidFill>
            </a:endParaRPr>
          </a:p>
          <a:p>
            <a:pPr marL="0" indent="0">
              <a:buFontTx/>
              <a:buNone/>
            </a:pPr>
            <a:endParaRPr lang="de-AT" b="1" kern="0" dirty="0">
              <a:solidFill>
                <a:schemeClr val="bg1"/>
              </a:solidFill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140B258C-E035-4DCB-B164-DC95B7292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404664"/>
            <a:ext cx="3112543" cy="3658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45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CF6346F-6D24-4B60-8ADE-0C64D47AB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26620">
            <a:off x="1566247" y="1829649"/>
            <a:ext cx="6173556" cy="41071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5544616"/>
          </a:xfrm>
        </p:spPr>
        <p:txBody>
          <a:bodyPr>
            <a:normAutofit/>
          </a:bodyPr>
          <a:lstStyle/>
          <a:p>
            <a:r>
              <a:rPr lang="de-AT" sz="4050" dirty="0" err="1"/>
              <a:t>Zijn</a:t>
            </a:r>
            <a:r>
              <a:rPr lang="de-AT" sz="4050" dirty="0"/>
              <a:t> er </a:t>
            </a:r>
            <a:r>
              <a:rPr lang="de-AT" sz="4050" dirty="0" err="1"/>
              <a:t>nog</a:t>
            </a:r>
            <a:r>
              <a:rPr lang="de-AT" sz="4050" dirty="0"/>
              <a:t> </a:t>
            </a:r>
            <a:r>
              <a:rPr lang="de-AT" sz="4050" dirty="0" err="1"/>
              <a:t>vragen</a:t>
            </a:r>
            <a:r>
              <a:rPr lang="de-AT" sz="4050" dirty="0"/>
              <a:t>?</a:t>
            </a:r>
            <a:br>
              <a:rPr lang="de-AT" sz="4050" dirty="0"/>
            </a:br>
            <a:br>
              <a:rPr lang="de-AT" sz="4050" dirty="0"/>
            </a:br>
            <a:r>
              <a:rPr lang="de-AT" sz="4000" dirty="0" err="1">
                <a:latin typeface="+mn-lt"/>
              </a:rPr>
              <a:t>Stel</a:t>
            </a:r>
            <a:r>
              <a:rPr lang="de-AT" sz="4000" dirty="0">
                <a:latin typeface="+mn-lt"/>
              </a:rPr>
              <a:t> </a:t>
            </a:r>
            <a:r>
              <a:rPr lang="de-AT" sz="4000" dirty="0" err="1">
                <a:latin typeface="+mn-lt"/>
              </a:rPr>
              <a:t>ze</a:t>
            </a:r>
            <a:r>
              <a:rPr lang="de-AT" sz="4000" dirty="0">
                <a:latin typeface="+mn-lt"/>
              </a:rPr>
              <a:t> </a:t>
            </a:r>
            <a:r>
              <a:rPr lang="de-AT" sz="4000" dirty="0" err="1">
                <a:latin typeface="+mn-lt"/>
              </a:rPr>
              <a:t>gerust</a:t>
            </a:r>
            <a:r>
              <a:rPr lang="de-AT" sz="4000" dirty="0">
                <a:latin typeface="+mn-lt"/>
              </a:rPr>
              <a:t>!</a:t>
            </a:r>
            <a:endParaRPr lang="en-US" sz="4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9720" y="4581128"/>
            <a:ext cx="3888432" cy="848426"/>
          </a:xfrm>
        </p:spPr>
        <p:txBody>
          <a:bodyPr/>
          <a:lstStyle/>
          <a:p>
            <a:r>
              <a:rPr lang="de-AT" b="1" dirty="0" err="1"/>
              <a:t>Clincke</a:t>
            </a:r>
            <a:r>
              <a:rPr lang="de-AT" b="1" dirty="0"/>
              <a:t> Seth</a:t>
            </a:r>
          </a:p>
          <a:p>
            <a:r>
              <a:rPr lang="en-US" b="1" dirty="0"/>
              <a:t>s.clincke@schrack.be</a:t>
            </a:r>
          </a:p>
        </p:txBody>
      </p:sp>
    </p:spTree>
    <p:extLst>
      <p:ext uri="{BB962C8B-B14F-4D97-AF65-F5344CB8AC3E}">
        <p14:creationId xmlns:p14="http://schemas.microsoft.com/office/powerpoint/2010/main" val="203210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24745"/>
            <a:ext cx="7772400" cy="792088"/>
          </a:xfrm>
        </p:spPr>
        <p:txBody>
          <a:bodyPr>
            <a:normAutofit/>
          </a:bodyPr>
          <a:lstStyle/>
          <a:p>
            <a:r>
              <a:rPr lang="de-AT" sz="4050" dirty="0"/>
              <a:t>Bedankt </a:t>
            </a:r>
            <a:r>
              <a:rPr lang="de-AT" sz="4050" dirty="0" err="1"/>
              <a:t>voor</a:t>
            </a:r>
            <a:r>
              <a:rPr lang="de-AT" sz="4050" dirty="0"/>
              <a:t> </a:t>
            </a:r>
            <a:r>
              <a:rPr lang="de-AT" sz="4050" dirty="0" err="1"/>
              <a:t>jullie</a:t>
            </a:r>
            <a:r>
              <a:rPr lang="de-AT" sz="4050" dirty="0"/>
              <a:t> </a:t>
            </a:r>
            <a:r>
              <a:rPr lang="de-AT" sz="4050" dirty="0" err="1"/>
              <a:t>aandacht</a:t>
            </a:r>
            <a:r>
              <a:rPr lang="de-AT" sz="4050" dirty="0"/>
              <a:t>!</a:t>
            </a:r>
            <a:endParaRPr lang="en-US" sz="405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9720" y="4581128"/>
            <a:ext cx="3888432" cy="848426"/>
          </a:xfrm>
        </p:spPr>
        <p:txBody>
          <a:bodyPr/>
          <a:lstStyle/>
          <a:p>
            <a:r>
              <a:rPr lang="de-AT" b="1" dirty="0" err="1"/>
              <a:t>Clincke</a:t>
            </a:r>
            <a:r>
              <a:rPr lang="de-AT" b="1" dirty="0"/>
              <a:t> Seth</a:t>
            </a:r>
          </a:p>
          <a:p>
            <a:r>
              <a:rPr lang="en-US" b="1" dirty="0"/>
              <a:t>s.clincke@schrack.be</a:t>
            </a:r>
          </a:p>
        </p:txBody>
      </p:sp>
    </p:spTree>
    <p:extLst>
      <p:ext uri="{BB962C8B-B14F-4D97-AF65-F5344CB8AC3E}">
        <p14:creationId xmlns:p14="http://schemas.microsoft.com/office/powerpoint/2010/main" val="55418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UMMARY - Get Ready PPT">
  <a:themeElements>
    <a:clrScheme name="SCHRACK_Pr(Fsentation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CHRACK_Pr(Fsentation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CHRACK_Pr(Fsentation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HRACK_Pr(Fsentation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HRACK_Pr(Fsentation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Content - Get Ready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3519</TotalTime>
  <Words>764</Words>
  <Application>Microsoft Office PowerPoint</Application>
  <PresentationFormat>Diavoorstelling (4:3)</PresentationFormat>
  <Paragraphs>278</Paragraphs>
  <Slides>26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8</vt:i4>
      </vt:variant>
      <vt:variant>
        <vt:lpstr>Diatitels</vt:lpstr>
      </vt:variant>
      <vt:variant>
        <vt:i4>26</vt:i4>
      </vt:variant>
    </vt:vector>
  </HeadingPairs>
  <TitlesOfParts>
    <vt:vector size="38" baseType="lpstr">
      <vt:lpstr>Arial</vt:lpstr>
      <vt:lpstr>Calibri</vt:lpstr>
      <vt:lpstr>Wingdings</vt:lpstr>
      <vt:lpstr>ZopfRautbots2</vt:lpstr>
      <vt:lpstr>Content - Get Ready</vt:lpstr>
      <vt:lpstr>SUMMARY - Get Ready PPT</vt:lpstr>
      <vt:lpstr>1_Content - Get Ready</vt:lpstr>
      <vt:lpstr>2_Content - Get Ready</vt:lpstr>
      <vt:lpstr>3_Content - Get Ready</vt:lpstr>
      <vt:lpstr>4_Content - Get Ready</vt:lpstr>
      <vt:lpstr>5_Content - Get Ready</vt:lpstr>
      <vt:lpstr>6_Content - Get Ready</vt:lpstr>
      <vt:lpstr>LED‘s do This 2021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Zijn er nog vragen?  Stel ze gerust!</vt:lpstr>
      <vt:lpstr>Bedankt voor jullie aandacht!</vt:lpstr>
    </vt:vector>
  </TitlesOfParts>
  <Company>Schrack Technik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Arbeitsstätten – Ausführung von Sicherheitsbeleuchtung und nachleuchtende Orientierungsbeleuchtung</dc:title>
  <dc:creator>Hammer Stefan</dc:creator>
  <cp:lastModifiedBy>Martens Maxime</cp:lastModifiedBy>
  <cp:revision>682</cp:revision>
  <cp:lastPrinted>2017-01-04T09:06:10Z</cp:lastPrinted>
  <dcterms:created xsi:type="dcterms:W3CDTF">2012-10-18T12:42:36Z</dcterms:created>
  <dcterms:modified xsi:type="dcterms:W3CDTF">2021-06-28T08:41:29Z</dcterms:modified>
</cp:coreProperties>
</file>